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7"/>
  </p:notesMasterIdLst>
  <p:sldIdLst>
    <p:sldId id="438" r:id="rId3"/>
    <p:sldId id="510" r:id="rId4"/>
    <p:sldId id="746" r:id="rId5"/>
    <p:sldId id="747" r:id="rId6"/>
    <p:sldId id="606" r:id="rId7"/>
    <p:sldId id="681" r:id="rId8"/>
    <p:sldId id="740" r:id="rId9"/>
    <p:sldId id="683" r:id="rId10"/>
    <p:sldId id="687" r:id="rId11"/>
    <p:sldId id="684" r:id="rId12"/>
    <p:sldId id="739" r:id="rId13"/>
    <p:sldId id="685" r:id="rId14"/>
    <p:sldId id="688" r:id="rId15"/>
    <p:sldId id="689" r:id="rId16"/>
    <p:sldId id="690" r:id="rId17"/>
    <p:sldId id="691" r:id="rId18"/>
    <p:sldId id="692" r:id="rId19"/>
    <p:sldId id="738" r:id="rId20"/>
    <p:sldId id="693" r:id="rId21"/>
    <p:sldId id="694" r:id="rId22"/>
    <p:sldId id="695" r:id="rId23"/>
    <p:sldId id="697" r:id="rId24"/>
    <p:sldId id="698" r:id="rId25"/>
    <p:sldId id="696" r:id="rId26"/>
    <p:sldId id="699" r:id="rId27"/>
    <p:sldId id="737" r:id="rId28"/>
    <p:sldId id="705" r:id="rId29"/>
    <p:sldId id="706" r:id="rId30"/>
    <p:sldId id="707" r:id="rId31"/>
    <p:sldId id="708" r:id="rId32"/>
    <p:sldId id="709" r:id="rId33"/>
    <p:sldId id="710" r:id="rId34"/>
    <p:sldId id="711" r:id="rId35"/>
    <p:sldId id="712" r:id="rId36"/>
    <p:sldId id="713" r:id="rId37"/>
    <p:sldId id="714" r:id="rId38"/>
    <p:sldId id="715" r:id="rId39"/>
    <p:sldId id="719" r:id="rId40"/>
    <p:sldId id="718" r:id="rId41"/>
    <p:sldId id="716" r:id="rId42"/>
    <p:sldId id="741" r:id="rId43"/>
    <p:sldId id="742" r:id="rId44"/>
    <p:sldId id="743" r:id="rId45"/>
    <p:sldId id="745" r:id="rId46"/>
    <p:sldId id="744" r:id="rId47"/>
    <p:sldId id="717" r:id="rId48"/>
    <p:sldId id="720" r:id="rId49"/>
    <p:sldId id="721" r:id="rId50"/>
    <p:sldId id="722" r:id="rId51"/>
    <p:sldId id="723" r:id="rId52"/>
    <p:sldId id="724" r:id="rId53"/>
    <p:sldId id="725" r:id="rId54"/>
    <p:sldId id="726" r:id="rId55"/>
    <p:sldId id="727" r:id="rId56"/>
    <p:sldId id="728" r:id="rId57"/>
    <p:sldId id="730" r:id="rId58"/>
    <p:sldId id="731" r:id="rId59"/>
    <p:sldId id="732" r:id="rId60"/>
    <p:sldId id="729" r:id="rId61"/>
    <p:sldId id="735" r:id="rId62"/>
    <p:sldId id="736" r:id="rId63"/>
    <p:sldId id="734" r:id="rId64"/>
    <p:sldId id="733" r:id="rId65"/>
    <p:sldId id="436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2B1E"/>
    <a:srgbClr val="005AA0"/>
    <a:srgbClr val="323F4F"/>
    <a:srgbClr val="E8ECEF"/>
    <a:srgbClr val="B5121B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25" autoAdjust="0"/>
    <p:restoredTop sz="79469" autoAdjust="0"/>
  </p:normalViewPr>
  <p:slideViewPr>
    <p:cSldViewPr>
      <p:cViewPr>
        <p:scale>
          <a:sx n="150" d="100"/>
          <a:sy n="150" d="100"/>
        </p:scale>
        <p:origin x="786" y="-162"/>
      </p:cViewPr>
      <p:guideLst>
        <p:guide orient="horz" pos="2160"/>
        <p:guide pos="8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2CDB6F-9360-4AC5-A1A4-B746F8B27D7E}" type="datetimeFigureOut">
              <a:rPr lang="en-GB" smtClean="0"/>
              <a:pPr/>
              <a:t>15/04/2024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8AF62-0413-459D-A055-9BD345497D1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3165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动态规划，针对某些问题，并不直观，逻辑较为复杂。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5114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1881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动态规划，针对某些问题，并不直观，逻辑较为复杂。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6227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7336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7318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互动，求时间复杂度</a:t>
            </a:r>
            <a:r>
              <a:rPr lang="en-US" altLang="zh-CN" dirty="0" smtClean="0"/>
              <a:t>O(N*M)</a:t>
            </a:r>
            <a:r>
              <a:rPr lang="zh-CN" altLang="en-US" dirty="0" smtClean="0"/>
              <a:t>。排</a:t>
            </a:r>
            <a:r>
              <a:rPr lang="zh-CN" altLang="en-US" smtClean="0"/>
              <a:t>好序后，从前到后依次进行选择，就是贪心选择的顺序。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85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8971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3630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0415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115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9: 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492" y="2276875"/>
            <a:ext cx="10945216" cy="1010543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005AA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9883" y="3717032"/>
            <a:ext cx="10945216" cy="158417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solidFill>
                  <a:srgbClr val="323F4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2: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400" y="404664"/>
            <a:ext cx="10009112" cy="647774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200">
                <a:solidFill>
                  <a:srgbClr val="005AA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7E1AC3CE-DD9A-424A-B460-B6E7DA652F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48509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6DF744FB-F32A-4D86-BF46-E39455BD7C5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76589" y="6485092"/>
            <a:ext cx="660681" cy="365125"/>
          </a:xfrm>
          <a:prstGeom prst="rect">
            <a:avLst/>
          </a:prstGeom>
        </p:spPr>
        <p:txBody>
          <a:bodyPr/>
          <a:lstStyle/>
          <a:p>
            <a:fld id="{6C276BF9-DA2C-4EDA-B310-41054C53A8A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Text Placeholder 7">
            <a:extLst>
              <a:ext uri="{FF2B5EF4-FFF2-40B4-BE49-F238E27FC236}">
                <a16:creationId xmlns="" xmlns:a16="http://schemas.microsoft.com/office/drawing/2014/main" id="{01C62417-F7EB-7A46-8803-C58DF8FDDC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392" y="1196752"/>
            <a:ext cx="11089232" cy="4752975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chemeClr val="tx2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ea"/>
                <a:ea typeface="+mn-ea"/>
              </a:defRPr>
            </a:lvl1pPr>
            <a:lvl2pPr marL="742950" indent="-285750">
              <a:buClr>
                <a:schemeClr val="tx2"/>
              </a:buClr>
              <a:buSzPct val="60000"/>
              <a:buFont typeface="Wingdings" pitchFamily="2" charset="2"/>
              <a:buChar char="l"/>
              <a:defRPr sz="2200">
                <a:solidFill>
                  <a:schemeClr val="tx1"/>
                </a:solidFill>
                <a:latin typeface="+mn-ea"/>
                <a:ea typeface="+mn-ea"/>
              </a:defRPr>
            </a:lvl2pPr>
            <a:lvl3pPr marL="1143000" indent="-228600">
              <a:buClr>
                <a:schemeClr val="tx2"/>
              </a:buClr>
              <a:buSzPct val="60000"/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+mn-ea"/>
                <a:ea typeface="+mn-ea"/>
              </a:defRPr>
            </a:lvl3pPr>
            <a:lvl4pPr>
              <a:defRPr sz="1800">
                <a:solidFill>
                  <a:schemeClr val="tx1"/>
                </a:solidFill>
                <a:latin typeface="+mn-ea"/>
                <a:ea typeface="+mn-ea"/>
              </a:defRPr>
            </a:lvl4pPr>
            <a:lvl5pPr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5688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: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400" y="404664"/>
            <a:ext cx="10009112" cy="647774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200">
                <a:solidFill>
                  <a:srgbClr val="005AA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7E1AC3CE-DD9A-424A-B460-B6E7DA652F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6DF744FB-F32A-4D86-BF46-E39455BD7C5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Text Placeholder 7">
            <a:extLst>
              <a:ext uri="{FF2B5EF4-FFF2-40B4-BE49-F238E27FC236}">
                <a16:creationId xmlns="" xmlns:a16="http://schemas.microsoft.com/office/drawing/2014/main" id="{01C62417-F7EB-7A46-8803-C58DF8FDDC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392" y="1196752"/>
            <a:ext cx="11089232" cy="4752975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chemeClr val="tx2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ea"/>
                <a:ea typeface="+mn-ea"/>
              </a:defRPr>
            </a:lvl1pPr>
            <a:lvl2pPr marL="742950" indent="-285750">
              <a:buClr>
                <a:schemeClr val="tx2"/>
              </a:buClr>
              <a:buSzPct val="60000"/>
              <a:buFont typeface="Wingdings" pitchFamily="2" charset="2"/>
              <a:buChar char="l"/>
              <a:defRPr sz="2200">
                <a:solidFill>
                  <a:schemeClr val="tx1"/>
                </a:solidFill>
                <a:latin typeface="+mn-ea"/>
                <a:ea typeface="+mn-ea"/>
              </a:defRPr>
            </a:lvl2pPr>
            <a:lvl3pPr marL="1143000" indent="-228600">
              <a:buClr>
                <a:schemeClr val="tx2"/>
              </a:buClr>
              <a:buSzPct val="60000"/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+mn-ea"/>
                <a:ea typeface="+mn-ea"/>
              </a:defRPr>
            </a:lvl3pPr>
            <a:lvl4pPr>
              <a:defRPr sz="1800">
                <a:solidFill>
                  <a:schemeClr val="tx1"/>
                </a:solidFill>
                <a:latin typeface="+mn-ea"/>
                <a:ea typeface="+mn-ea"/>
              </a:defRPr>
            </a:lvl4pPr>
            <a:lvl5pPr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: text using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4D7037CF-992E-4B35-B191-0E74645FEE6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EF31DFA2-D7BE-48EE-BE43-467C679DF4C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23392" y="404664"/>
            <a:ext cx="10081120" cy="647774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200">
                <a:solidFill>
                  <a:srgbClr val="005AA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4599CE5C-827A-D743-9CD1-C72512D384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392" y="1196752"/>
            <a:ext cx="11089232" cy="4752975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chemeClr val="tx2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ea"/>
                <a:ea typeface="+mn-ea"/>
              </a:defRPr>
            </a:lvl1pPr>
            <a:lvl2pPr marL="742950" indent="-285750">
              <a:buClr>
                <a:schemeClr val="tx2"/>
              </a:buClr>
              <a:buSzPct val="60000"/>
              <a:buFont typeface="Wingdings" pitchFamily="2" charset="2"/>
              <a:buChar char="l"/>
              <a:defRPr sz="2200">
                <a:solidFill>
                  <a:schemeClr val="tx1"/>
                </a:solidFill>
                <a:latin typeface="+mn-ea"/>
                <a:ea typeface="+mn-ea"/>
              </a:defRPr>
            </a:lvl2pPr>
            <a:lvl3pPr marL="1143000" indent="-228600">
              <a:buClr>
                <a:schemeClr val="tx2"/>
              </a:buClr>
              <a:buSzPct val="60000"/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+mn-ea"/>
                <a:ea typeface="+mn-ea"/>
              </a:defRPr>
            </a:lvl3pPr>
            <a:lvl4pPr>
              <a:defRPr sz="1800">
                <a:solidFill>
                  <a:schemeClr val="tx1"/>
                </a:solidFill>
                <a:latin typeface="+mn-ea"/>
                <a:ea typeface="+mn-ea"/>
              </a:defRPr>
            </a:lvl4pPr>
            <a:lvl5pPr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7: 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623392" y="404664"/>
            <a:ext cx="10081120" cy="647774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200">
                <a:solidFill>
                  <a:srgbClr val="005AA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页脚占位符 2">
            <a:extLst>
              <a:ext uri="{FF2B5EF4-FFF2-40B4-BE49-F238E27FC236}">
                <a16:creationId xmlns="" xmlns:a16="http://schemas.microsoft.com/office/drawing/2014/main" id="{84EDCC78-042B-4145-83C1-5B919B63211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485093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5">
            <a:extLst>
              <a:ext uri="{FF2B5EF4-FFF2-40B4-BE49-F238E27FC236}">
                <a16:creationId xmlns="" xmlns:a16="http://schemas.microsoft.com/office/drawing/2014/main" id="{4956367F-6C99-5741-8698-56FC3E9DFB6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76589" y="6485092"/>
            <a:ext cx="660681" cy="365125"/>
          </a:xfrm>
        </p:spPr>
        <p:txBody>
          <a:bodyPr/>
          <a:lstStyle/>
          <a:p>
            <a:fld id="{6C276BF9-DA2C-4EDA-B310-41054C53A8A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8: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527381" y="404664"/>
            <a:ext cx="10177131" cy="647774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005AA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defRPr>
            </a:lvl1pPr>
          </a:lstStyle>
          <a:p>
            <a:endParaRPr lang="en-GB" dirty="0"/>
          </a:p>
        </p:txBody>
      </p:sp>
      <p:sp>
        <p:nvSpPr>
          <p:cNvPr id="5" name="Freeform 8"/>
          <p:cNvSpPr>
            <a:spLocks/>
          </p:cNvSpPr>
          <p:nvPr userDrawn="1"/>
        </p:nvSpPr>
        <p:spPr bwMode="auto">
          <a:xfrm>
            <a:off x="5067300" y="5008569"/>
            <a:ext cx="86784" cy="9382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" y="330"/>
              </a:cxn>
            </a:cxnLst>
            <a:rect l="0" t="0" r="r" b="b"/>
            <a:pathLst>
              <a:path w="23" h="330">
                <a:moveTo>
                  <a:pt x="0" y="0"/>
                </a:moveTo>
                <a:cubicBezTo>
                  <a:pt x="3" y="57"/>
                  <a:pt x="23" y="330"/>
                  <a:pt x="23" y="33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5067302" y="4302132"/>
            <a:ext cx="2010833" cy="706437"/>
          </a:xfrm>
          <a:custGeom>
            <a:avLst/>
            <a:gdLst/>
            <a:ahLst/>
            <a:cxnLst>
              <a:cxn ang="0">
                <a:pos x="530" y="0"/>
              </a:cxn>
              <a:cxn ang="0">
                <a:pos x="520" y="7"/>
              </a:cxn>
              <a:cxn ang="0">
                <a:pos x="434" y="55"/>
              </a:cxn>
              <a:cxn ang="0">
                <a:pos x="339" y="80"/>
              </a:cxn>
              <a:cxn ang="0">
                <a:pos x="296" y="183"/>
              </a:cxn>
              <a:cxn ang="0">
                <a:pos x="199" y="173"/>
              </a:cxn>
              <a:cxn ang="0">
                <a:pos x="133" y="180"/>
              </a:cxn>
              <a:cxn ang="0">
                <a:pos x="43" y="187"/>
              </a:cxn>
              <a:cxn ang="0">
                <a:pos x="0" y="238"/>
              </a:cxn>
              <a:cxn ang="0">
                <a:pos x="0" y="248"/>
              </a:cxn>
            </a:cxnLst>
            <a:rect l="0" t="0" r="r" b="b"/>
            <a:pathLst>
              <a:path w="530" h="248">
                <a:moveTo>
                  <a:pt x="530" y="0"/>
                </a:moveTo>
                <a:cubicBezTo>
                  <a:pt x="527" y="2"/>
                  <a:pt x="524" y="4"/>
                  <a:pt x="520" y="7"/>
                </a:cubicBezTo>
                <a:cubicBezTo>
                  <a:pt x="480" y="28"/>
                  <a:pt x="466" y="48"/>
                  <a:pt x="434" y="55"/>
                </a:cubicBezTo>
                <a:cubicBezTo>
                  <a:pt x="402" y="63"/>
                  <a:pt x="340" y="76"/>
                  <a:pt x="339" y="80"/>
                </a:cubicBezTo>
                <a:cubicBezTo>
                  <a:pt x="338" y="83"/>
                  <a:pt x="328" y="176"/>
                  <a:pt x="296" y="183"/>
                </a:cubicBezTo>
                <a:cubicBezTo>
                  <a:pt x="263" y="190"/>
                  <a:pt x="232" y="192"/>
                  <a:pt x="199" y="173"/>
                </a:cubicBezTo>
                <a:cubicBezTo>
                  <a:pt x="166" y="154"/>
                  <a:pt x="147" y="180"/>
                  <a:pt x="133" y="180"/>
                </a:cubicBezTo>
                <a:cubicBezTo>
                  <a:pt x="118" y="180"/>
                  <a:pt x="58" y="174"/>
                  <a:pt x="43" y="187"/>
                </a:cubicBezTo>
                <a:cubicBezTo>
                  <a:pt x="27" y="201"/>
                  <a:pt x="0" y="223"/>
                  <a:pt x="0" y="238"/>
                </a:cubicBezTo>
                <a:cubicBezTo>
                  <a:pt x="0" y="240"/>
                  <a:pt x="0" y="243"/>
                  <a:pt x="0" y="24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7" name="Freeform 10"/>
          <p:cNvSpPr>
            <a:spLocks/>
          </p:cNvSpPr>
          <p:nvPr userDrawn="1"/>
        </p:nvSpPr>
        <p:spPr bwMode="auto">
          <a:xfrm>
            <a:off x="5044017" y="2060579"/>
            <a:ext cx="2142067" cy="22415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7" y="105"/>
              </a:cxn>
              <a:cxn ang="0">
                <a:pos x="170" y="213"/>
              </a:cxn>
              <a:cxn ang="0">
                <a:pos x="330" y="387"/>
              </a:cxn>
              <a:cxn ang="0">
                <a:pos x="502" y="615"/>
              </a:cxn>
              <a:cxn ang="0">
                <a:pos x="561" y="725"/>
              </a:cxn>
              <a:cxn ang="0">
                <a:pos x="536" y="788"/>
              </a:cxn>
            </a:cxnLst>
            <a:rect l="0" t="0" r="r" b="b"/>
            <a:pathLst>
              <a:path w="564" h="788">
                <a:moveTo>
                  <a:pt x="0" y="0"/>
                </a:moveTo>
                <a:cubicBezTo>
                  <a:pt x="13" y="20"/>
                  <a:pt x="50" y="84"/>
                  <a:pt x="67" y="105"/>
                </a:cubicBezTo>
                <a:cubicBezTo>
                  <a:pt x="87" y="130"/>
                  <a:pt x="159" y="199"/>
                  <a:pt x="170" y="213"/>
                </a:cubicBezTo>
                <a:cubicBezTo>
                  <a:pt x="181" y="227"/>
                  <a:pt x="315" y="373"/>
                  <a:pt x="330" y="387"/>
                </a:cubicBezTo>
                <a:cubicBezTo>
                  <a:pt x="344" y="401"/>
                  <a:pt x="478" y="581"/>
                  <a:pt x="502" y="615"/>
                </a:cubicBezTo>
                <a:cubicBezTo>
                  <a:pt x="527" y="649"/>
                  <a:pt x="562" y="703"/>
                  <a:pt x="561" y="725"/>
                </a:cubicBezTo>
                <a:cubicBezTo>
                  <a:pt x="560" y="745"/>
                  <a:pt x="564" y="768"/>
                  <a:pt x="536" y="78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8" name="Freeform 11"/>
          <p:cNvSpPr>
            <a:spLocks/>
          </p:cNvSpPr>
          <p:nvPr userDrawn="1"/>
        </p:nvSpPr>
        <p:spPr bwMode="auto">
          <a:xfrm>
            <a:off x="4301069" y="1917707"/>
            <a:ext cx="742951" cy="142875"/>
          </a:xfrm>
          <a:custGeom>
            <a:avLst/>
            <a:gdLst/>
            <a:ahLst/>
            <a:cxnLst>
              <a:cxn ang="0">
                <a:pos x="0" y="47"/>
              </a:cxn>
              <a:cxn ang="0">
                <a:pos x="55" y="10"/>
              </a:cxn>
              <a:cxn ang="0">
                <a:pos x="100" y="11"/>
              </a:cxn>
              <a:cxn ang="0">
                <a:pos x="143" y="34"/>
              </a:cxn>
              <a:cxn ang="0">
                <a:pos x="191" y="43"/>
              </a:cxn>
              <a:cxn ang="0">
                <a:pos x="196" y="50"/>
              </a:cxn>
            </a:cxnLst>
            <a:rect l="0" t="0" r="r" b="b"/>
            <a:pathLst>
              <a:path w="196" h="50">
                <a:moveTo>
                  <a:pt x="0" y="47"/>
                </a:moveTo>
                <a:cubicBezTo>
                  <a:pt x="14" y="33"/>
                  <a:pt x="46" y="14"/>
                  <a:pt x="55" y="10"/>
                </a:cubicBezTo>
                <a:cubicBezTo>
                  <a:pt x="65" y="6"/>
                  <a:pt x="89" y="0"/>
                  <a:pt x="100" y="11"/>
                </a:cubicBezTo>
                <a:cubicBezTo>
                  <a:pt x="111" y="22"/>
                  <a:pt x="139" y="32"/>
                  <a:pt x="143" y="34"/>
                </a:cubicBezTo>
                <a:cubicBezTo>
                  <a:pt x="148" y="37"/>
                  <a:pt x="185" y="39"/>
                  <a:pt x="191" y="43"/>
                </a:cubicBezTo>
                <a:cubicBezTo>
                  <a:pt x="192" y="44"/>
                  <a:pt x="193" y="46"/>
                  <a:pt x="196" y="5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9" name="Freeform 12"/>
          <p:cNvSpPr>
            <a:spLocks/>
          </p:cNvSpPr>
          <p:nvPr userDrawn="1"/>
        </p:nvSpPr>
        <p:spPr bwMode="auto">
          <a:xfrm>
            <a:off x="4248153" y="2051057"/>
            <a:ext cx="131233" cy="236537"/>
          </a:xfrm>
          <a:custGeom>
            <a:avLst/>
            <a:gdLst/>
            <a:ahLst/>
            <a:cxnLst>
              <a:cxn ang="0">
                <a:pos x="62" y="78"/>
              </a:cxn>
              <a:cxn ang="0">
                <a:pos x="45" y="149"/>
              </a:cxn>
              <a:cxn ang="0">
                <a:pos x="4" y="83"/>
              </a:cxn>
              <a:cxn ang="0">
                <a:pos x="16" y="9"/>
              </a:cxn>
              <a:cxn ang="0">
                <a:pos x="25" y="0"/>
              </a:cxn>
            </a:cxnLst>
            <a:rect l="0" t="0" r="r" b="b"/>
            <a:pathLst>
              <a:path w="62" h="149">
                <a:moveTo>
                  <a:pt x="62" y="78"/>
                </a:moveTo>
                <a:cubicBezTo>
                  <a:pt x="55" y="99"/>
                  <a:pt x="55" y="149"/>
                  <a:pt x="45" y="149"/>
                </a:cubicBezTo>
                <a:cubicBezTo>
                  <a:pt x="29" y="149"/>
                  <a:pt x="4" y="108"/>
                  <a:pt x="4" y="83"/>
                </a:cubicBezTo>
                <a:cubicBezTo>
                  <a:pt x="4" y="59"/>
                  <a:pt x="0" y="34"/>
                  <a:pt x="16" y="9"/>
                </a:cubicBezTo>
                <a:cubicBezTo>
                  <a:pt x="18" y="7"/>
                  <a:pt x="21" y="4"/>
                  <a:pt x="25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10" name="Freeform 13"/>
          <p:cNvSpPr>
            <a:spLocks/>
          </p:cNvSpPr>
          <p:nvPr userDrawn="1"/>
        </p:nvSpPr>
        <p:spPr bwMode="auto">
          <a:xfrm>
            <a:off x="4364568" y="2165354"/>
            <a:ext cx="1540933" cy="1676400"/>
          </a:xfrm>
          <a:custGeom>
            <a:avLst/>
            <a:gdLst/>
            <a:ahLst/>
            <a:cxnLst>
              <a:cxn ang="0">
                <a:pos x="728" y="1056"/>
              </a:cxn>
              <a:cxn ang="0">
                <a:pos x="626" y="810"/>
              </a:cxn>
              <a:cxn ang="0">
                <a:pos x="447" y="432"/>
              </a:cxn>
              <a:cxn ang="0">
                <a:pos x="372" y="368"/>
              </a:cxn>
              <a:cxn ang="0">
                <a:pos x="246" y="337"/>
              </a:cxn>
              <a:cxn ang="0">
                <a:pos x="187" y="294"/>
              </a:cxn>
              <a:cxn ang="0">
                <a:pos x="135" y="276"/>
              </a:cxn>
              <a:cxn ang="0">
                <a:pos x="58" y="237"/>
              </a:cxn>
              <a:cxn ang="0">
                <a:pos x="17" y="199"/>
              </a:cxn>
              <a:cxn ang="0">
                <a:pos x="8" y="152"/>
              </a:cxn>
              <a:cxn ang="0">
                <a:pos x="26" y="84"/>
              </a:cxn>
              <a:cxn ang="0">
                <a:pos x="36" y="0"/>
              </a:cxn>
              <a:cxn ang="0">
                <a:pos x="6" y="6"/>
              </a:cxn>
            </a:cxnLst>
            <a:rect l="0" t="0" r="r" b="b"/>
            <a:pathLst>
              <a:path w="728" h="1056">
                <a:moveTo>
                  <a:pt x="728" y="1056"/>
                </a:moveTo>
                <a:cubicBezTo>
                  <a:pt x="723" y="1017"/>
                  <a:pt x="701" y="914"/>
                  <a:pt x="626" y="810"/>
                </a:cubicBezTo>
                <a:cubicBezTo>
                  <a:pt x="531" y="676"/>
                  <a:pt x="465" y="446"/>
                  <a:pt x="447" y="432"/>
                </a:cubicBezTo>
                <a:cubicBezTo>
                  <a:pt x="429" y="420"/>
                  <a:pt x="416" y="375"/>
                  <a:pt x="372" y="368"/>
                </a:cubicBezTo>
                <a:cubicBezTo>
                  <a:pt x="329" y="359"/>
                  <a:pt x="269" y="357"/>
                  <a:pt x="246" y="337"/>
                </a:cubicBezTo>
                <a:cubicBezTo>
                  <a:pt x="225" y="317"/>
                  <a:pt x="201" y="298"/>
                  <a:pt x="187" y="294"/>
                </a:cubicBezTo>
                <a:cubicBezTo>
                  <a:pt x="173" y="290"/>
                  <a:pt x="151" y="283"/>
                  <a:pt x="135" y="276"/>
                </a:cubicBezTo>
                <a:cubicBezTo>
                  <a:pt x="119" y="267"/>
                  <a:pt x="60" y="247"/>
                  <a:pt x="58" y="237"/>
                </a:cubicBezTo>
                <a:cubicBezTo>
                  <a:pt x="56" y="228"/>
                  <a:pt x="19" y="206"/>
                  <a:pt x="17" y="199"/>
                </a:cubicBezTo>
                <a:cubicBezTo>
                  <a:pt x="13" y="190"/>
                  <a:pt x="8" y="152"/>
                  <a:pt x="8" y="152"/>
                </a:cubicBezTo>
                <a:cubicBezTo>
                  <a:pt x="8" y="152"/>
                  <a:pt x="26" y="93"/>
                  <a:pt x="26" y="84"/>
                </a:cubicBezTo>
                <a:cubicBezTo>
                  <a:pt x="26" y="74"/>
                  <a:pt x="36" y="0"/>
                  <a:pt x="36" y="0"/>
                </a:cubicBezTo>
                <a:cubicBezTo>
                  <a:pt x="36" y="0"/>
                  <a:pt x="0" y="0"/>
                  <a:pt x="6" y="6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11" name="Freeform 14"/>
          <p:cNvSpPr>
            <a:spLocks/>
          </p:cNvSpPr>
          <p:nvPr userDrawn="1"/>
        </p:nvSpPr>
        <p:spPr bwMode="auto">
          <a:xfrm>
            <a:off x="3807886" y="3648079"/>
            <a:ext cx="2101849" cy="2222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4" y="28"/>
              </a:cxn>
              <a:cxn ang="0">
                <a:pos x="121" y="39"/>
              </a:cxn>
              <a:cxn ang="0">
                <a:pos x="152" y="31"/>
              </a:cxn>
              <a:cxn ang="0">
                <a:pos x="262" y="29"/>
              </a:cxn>
              <a:cxn ang="0">
                <a:pos x="356" y="49"/>
              </a:cxn>
              <a:cxn ang="0">
                <a:pos x="483" y="71"/>
              </a:cxn>
              <a:cxn ang="0">
                <a:pos x="554" y="78"/>
              </a:cxn>
              <a:cxn ang="0">
                <a:pos x="553" y="68"/>
              </a:cxn>
            </a:cxnLst>
            <a:rect l="0" t="0" r="r" b="b"/>
            <a:pathLst>
              <a:path w="554" h="78">
                <a:moveTo>
                  <a:pt x="0" y="0"/>
                </a:moveTo>
                <a:cubicBezTo>
                  <a:pt x="14" y="7"/>
                  <a:pt x="45" y="23"/>
                  <a:pt x="64" y="28"/>
                </a:cubicBezTo>
                <a:cubicBezTo>
                  <a:pt x="90" y="35"/>
                  <a:pt x="121" y="39"/>
                  <a:pt x="121" y="39"/>
                </a:cubicBezTo>
                <a:cubicBezTo>
                  <a:pt x="121" y="39"/>
                  <a:pt x="140" y="33"/>
                  <a:pt x="152" y="31"/>
                </a:cubicBezTo>
                <a:cubicBezTo>
                  <a:pt x="164" y="30"/>
                  <a:pt x="249" y="27"/>
                  <a:pt x="262" y="29"/>
                </a:cubicBezTo>
                <a:cubicBezTo>
                  <a:pt x="274" y="31"/>
                  <a:pt x="326" y="40"/>
                  <a:pt x="356" y="49"/>
                </a:cubicBezTo>
                <a:cubicBezTo>
                  <a:pt x="386" y="58"/>
                  <a:pt x="460" y="69"/>
                  <a:pt x="483" y="71"/>
                </a:cubicBezTo>
                <a:cubicBezTo>
                  <a:pt x="507" y="74"/>
                  <a:pt x="554" y="78"/>
                  <a:pt x="554" y="78"/>
                </a:cubicBezTo>
                <a:cubicBezTo>
                  <a:pt x="554" y="78"/>
                  <a:pt x="554" y="75"/>
                  <a:pt x="553" y="6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12" name="Freeform 15"/>
          <p:cNvSpPr>
            <a:spLocks/>
          </p:cNvSpPr>
          <p:nvPr userDrawn="1"/>
        </p:nvSpPr>
        <p:spPr bwMode="auto">
          <a:xfrm>
            <a:off x="3780368" y="2151069"/>
            <a:ext cx="550333" cy="1497013"/>
          </a:xfrm>
          <a:custGeom>
            <a:avLst/>
            <a:gdLst/>
            <a:ahLst/>
            <a:cxnLst>
              <a:cxn ang="0">
                <a:pos x="118" y="0"/>
              </a:cxn>
              <a:cxn ang="0">
                <a:pos x="144" y="75"/>
              </a:cxn>
              <a:cxn ang="0">
                <a:pos x="131" y="233"/>
              </a:cxn>
              <a:cxn ang="0">
                <a:pos x="121" y="245"/>
              </a:cxn>
              <a:cxn ang="0">
                <a:pos x="122" y="261"/>
              </a:cxn>
              <a:cxn ang="0">
                <a:pos x="100" y="312"/>
              </a:cxn>
              <a:cxn ang="0">
                <a:pos x="81" y="358"/>
              </a:cxn>
              <a:cxn ang="0">
                <a:pos x="58" y="377"/>
              </a:cxn>
              <a:cxn ang="0">
                <a:pos x="36" y="389"/>
              </a:cxn>
              <a:cxn ang="0">
                <a:pos x="4" y="460"/>
              </a:cxn>
              <a:cxn ang="0">
                <a:pos x="0" y="493"/>
              </a:cxn>
              <a:cxn ang="0">
                <a:pos x="0" y="522"/>
              </a:cxn>
              <a:cxn ang="0">
                <a:pos x="7" y="526"/>
              </a:cxn>
            </a:cxnLst>
            <a:rect l="0" t="0" r="r" b="b"/>
            <a:pathLst>
              <a:path w="145" h="526">
                <a:moveTo>
                  <a:pt x="118" y="0"/>
                </a:moveTo>
                <a:cubicBezTo>
                  <a:pt x="130" y="21"/>
                  <a:pt x="145" y="51"/>
                  <a:pt x="144" y="75"/>
                </a:cubicBezTo>
                <a:cubicBezTo>
                  <a:pt x="143" y="114"/>
                  <a:pt x="137" y="227"/>
                  <a:pt x="131" y="233"/>
                </a:cubicBezTo>
                <a:cubicBezTo>
                  <a:pt x="126" y="238"/>
                  <a:pt x="121" y="245"/>
                  <a:pt x="121" y="245"/>
                </a:cubicBezTo>
                <a:cubicBezTo>
                  <a:pt x="121" y="245"/>
                  <a:pt x="124" y="248"/>
                  <a:pt x="122" y="261"/>
                </a:cubicBezTo>
                <a:cubicBezTo>
                  <a:pt x="120" y="275"/>
                  <a:pt x="108" y="297"/>
                  <a:pt x="100" y="312"/>
                </a:cubicBezTo>
                <a:cubicBezTo>
                  <a:pt x="92" y="328"/>
                  <a:pt x="82" y="350"/>
                  <a:pt x="81" y="358"/>
                </a:cubicBezTo>
                <a:cubicBezTo>
                  <a:pt x="80" y="366"/>
                  <a:pt x="63" y="377"/>
                  <a:pt x="58" y="377"/>
                </a:cubicBezTo>
                <a:cubicBezTo>
                  <a:pt x="52" y="377"/>
                  <a:pt x="41" y="372"/>
                  <a:pt x="36" y="389"/>
                </a:cubicBezTo>
                <a:cubicBezTo>
                  <a:pt x="30" y="406"/>
                  <a:pt x="4" y="460"/>
                  <a:pt x="4" y="460"/>
                </a:cubicBezTo>
                <a:cubicBezTo>
                  <a:pt x="4" y="460"/>
                  <a:pt x="0" y="486"/>
                  <a:pt x="0" y="493"/>
                </a:cubicBezTo>
                <a:cubicBezTo>
                  <a:pt x="0" y="500"/>
                  <a:pt x="0" y="522"/>
                  <a:pt x="0" y="522"/>
                </a:cubicBezTo>
                <a:cubicBezTo>
                  <a:pt x="0" y="522"/>
                  <a:pt x="3" y="523"/>
                  <a:pt x="7" y="526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13" name="Freeform 16"/>
          <p:cNvSpPr>
            <a:spLocks/>
          </p:cNvSpPr>
          <p:nvPr userDrawn="1"/>
        </p:nvSpPr>
        <p:spPr bwMode="auto">
          <a:xfrm>
            <a:off x="3213100" y="1897066"/>
            <a:ext cx="1016000" cy="254000"/>
          </a:xfrm>
          <a:custGeom>
            <a:avLst/>
            <a:gdLst/>
            <a:ahLst/>
            <a:cxnLst>
              <a:cxn ang="0">
                <a:pos x="0" y="14"/>
              </a:cxn>
              <a:cxn ang="0">
                <a:pos x="80" y="2"/>
              </a:cxn>
              <a:cxn ang="0">
                <a:pos x="199" y="39"/>
              </a:cxn>
              <a:cxn ang="0">
                <a:pos x="253" y="66"/>
              </a:cxn>
              <a:cxn ang="0">
                <a:pos x="268" y="89"/>
              </a:cxn>
            </a:cxnLst>
            <a:rect l="0" t="0" r="r" b="b"/>
            <a:pathLst>
              <a:path w="268" h="89">
                <a:moveTo>
                  <a:pt x="0" y="14"/>
                </a:moveTo>
                <a:cubicBezTo>
                  <a:pt x="20" y="9"/>
                  <a:pt x="59" y="0"/>
                  <a:pt x="80" y="2"/>
                </a:cubicBezTo>
                <a:cubicBezTo>
                  <a:pt x="110" y="5"/>
                  <a:pt x="182" y="30"/>
                  <a:pt x="199" y="39"/>
                </a:cubicBezTo>
                <a:cubicBezTo>
                  <a:pt x="216" y="48"/>
                  <a:pt x="253" y="66"/>
                  <a:pt x="253" y="66"/>
                </a:cubicBezTo>
                <a:cubicBezTo>
                  <a:pt x="254" y="68"/>
                  <a:pt x="260" y="77"/>
                  <a:pt x="268" y="89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14" name="Freeform 17"/>
          <p:cNvSpPr>
            <a:spLocks/>
          </p:cNvSpPr>
          <p:nvPr userDrawn="1"/>
        </p:nvSpPr>
        <p:spPr bwMode="auto">
          <a:xfrm>
            <a:off x="797986" y="1936757"/>
            <a:ext cx="2415116" cy="3265487"/>
          </a:xfrm>
          <a:custGeom>
            <a:avLst/>
            <a:gdLst/>
            <a:ahLst/>
            <a:cxnLst>
              <a:cxn ang="0">
                <a:pos x="0" y="1147"/>
              </a:cxn>
              <a:cxn ang="0">
                <a:pos x="105" y="902"/>
              </a:cxn>
              <a:cxn ang="0">
                <a:pos x="191" y="776"/>
              </a:cxn>
              <a:cxn ang="0">
                <a:pos x="489" y="610"/>
              </a:cxn>
              <a:cxn ang="0">
                <a:pos x="509" y="468"/>
              </a:cxn>
              <a:cxn ang="0">
                <a:pos x="505" y="374"/>
              </a:cxn>
              <a:cxn ang="0">
                <a:pos x="482" y="352"/>
              </a:cxn>
              <a:cxn ang="0">
                <a:pos x="481" y="319"/>
              </a:cxn>
              <a:cxn ang="0">
                <a:pos x="474" y="286"/>
              </a:cxn>
              <a:cxn ang="0">
                <a:pos x="485" y="217"/>
              </a:cxn>
              <a:cxn ang="0">
                <a:pos x="490" y="177"/>
              </a:cxn>
              <a:cxn ang="0">
                <a:pos x="557" y="52"/>
              </a:cxn>
              <a:cxn ang="0">
                <a:pos x="623" y="4"/>
              </a:cxn>
              <a:cxn ang="0">
                <a:pos x="636" y="0"/>
              </a:cxn>
            </a:cxnLst>
            <a:rect l="0" t="0" r="r" b="b"/>
            <a:pathLst>
              <a:path w="636" h="1147">
                <a:moveTo>
                  <a:pt x="0" y="1147"/>
                </a:moveTo>
                <a:cubicBezTo>
                  <a:pt x="0" y="1147"/>
                  <a:pt x="103" y="910"/>
                  <a:pt x="105" y="902"/>
                </a:cubicBezTo>
                <a:cubicBezTo>
                  <a:pt x="108" y="894"/>
                  <a:pt x="146" y="802"/>
                  <a:pt x="191" y="776"/>
                </a:cubicBezTo>
                <a:cubicBezTo>
                  <a:pt x="235" y="749"/>
                  <a:pt x="481" y="624"/>
                  <a:pt x="489" y="610"/>
                </a:cubicBezTo>
                <a:cubicBezTo>
                  <a:pt x="497" y="597"/>
                  <a:pt x="510" y="492"/>
                  <a:pt x="509" y="468"/>
                </a:cubicBezTo>
                <a:cubicBezTo>
                  <a:pt x="508" y="445"/>
                  <a:pt x="505" y="374"/>
                  <a:pt x="505" y="374"/>
                </a:cubicBezTo>
                <a:cubicBezTo>
                  <a:pt x="505" y="374"/>
                  <a:pt x="484" y="363"/>
                  <a:pt x="482" y="352"/>
                </a:cubicBezTo>
                <a:cubicBezTo>
                  <a:pt x="481" y="341"/>
                  <a:pt x="481" y="331"/>
                  <a:pt x="481" y="319"/>
                </a:cubicBezTo>
                <a:cubicBezTo>
                  <a:pt x="481" y="306"/>
                  <a:pt x="474" y="299"/>
                  <a:pt x="474" y="286"/>
                </a:cubicBezTo>
                <a:cubicBezTo>
                  <a:pt x="474" y="274"/>
                  <a:pt x="481" y="223"/>
                  <a:pt x="485" y="217"/>
                </a:cubicBezTo>
                <a:cubicBezTo>
                  <a:pt x="488" y="210"/>
                  <a:pt x="490" y="191"/>
                  <a:pt x="490" y="177"/>
                </a:cubicBezTo>
                <a:cubicBezTo>
                  <a:pt x="490" y="162"/>
                  <a:pt x="516" y="78"/>
                  <a:pt x="557" y="52"/>
                </a:cubicBezTo>
                <a:cubicBezTo>
                  <a:pt x="598" y="27"/>
                  <a:pt x="623" y="4"/>
                  <a:pt x="623" y="4"/>
                </a:cubicBezTo>
                <a:cubicBezTo>
                  <a:pt x="623" y="4"/>
                  <a:pt x="628" y="2"/>
                  <a:pt x="63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15" name="Freeform 18"/>
          <p:cNvSpPr>
            <a:spLocks/>
          </p:cNvSpPr>
          <p:nvPr userDrawn="1"/>
        </p:nvSpPr>
        <p:spPr bwMode="auto">
          <a:xfrm>
            <a:off x="4756151" y="2211391"/>
            <a:ext cx="215900" cy="166688"/>
          </a:xfrm>
          <a:custGeom>
            <a:avLst/>
            <a:gdLst/>
            <a:ahLst/>
            <a:cxnLst>
              <a:cxn ang="0">
                <a:pos x="57" y="13"/>
              </a:cxn>
              <a:cxn ang="0">
                <a:pos x="35" y="8"/>
              </a:cxn>
              <a:cxn ang="0">
                <a:pos x="21" y="5"/>
              </a:cxn>
              <a:cxn ang="0">
                <a:pos x="0" y="18"/>
              </a:cxn>
              <a:cxn ang="0">
                <a:pos x="4" y="39"/>
              </a:cxn>
              <a:cxn ang="0">
                <a:pos x="26" y="50"/>
              </a:cxn>
              <a:cxn ang="0">
                <a:pos x="56" y="54"/>
              </a:cxn>
              <a:cxn ang="0">
                <a:pos x="57" y="13"/>
              </a:cxn>
            </a:cxnLst>
            <a:rect l="0" t="0" r="r" b="b"/>
            <a:pathLst>
              <a:path w="57" h="59">
                <a:moveTo>
                  <a:pt x="57" y="13"/>
                </a:moveTo>
                <a:cubicBezTo>
                  <a:pt x="57" y="13"/>
                  <a:pt x="41" y="16"/>
                  <a:pt x="35" y="8"/>
                </a:cubicBezTo>
                <a:cubicBezTo>
                  <a:pt x="29" y="0"/>
                  <a:pt x="21" y="5"/>
                  <a:pt x="21" y="5"/>
                </a:cubicBezTo>
                <a:cubicBezTo>
                  <a:pt x="0" y="18"/>
                  <a:pt x="0" y="18"/>
                  <a:pt x="0" y="18"/>
                </a:cubicBezTo>
                <a:cubicBezTo>
                  <a:pt x="4" y="39"/>
                  <a:pt x="4" y="39"/>
                  <a:pt x="4" y="39"/>
                </a:cubicBezTo>
                <a:cubicBezTo>
                  <a:pt x="4" y="39"/>
                  <a:pt x="20" y="48"/>
                  <a:pt x="26" y="50"/>
                </a:cubicBezTo>
                <a:cubicBezTo>
                  <a:pt x="31" y="51"/>
                  <a:pt x="55" y="59"/>
                  <a:pt x="56" y="54"/>
                </a:cubicBezTo>
                <a:cubicBezTo>
                  <a:pt x="57" y="49"/>
                  <a:pt x="57" y="13"/>
                  <a:pt x="57" y="13"/>
                </a:cubicBezTo>
                <a:close/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16" name="Line 19"/>
          <p:cNvSpPr>
            <a:spLocks noChangeShapeType="1"/>
          </p:cNvSpPr>
          <p:nvPr userDrawn="1"/>
        </p:nvSpPr>
        <p:spPr bwMode="auto">
          <a:xfrm>
            <a:off x="1" y="5195891"/>
            <a:ext cx="806451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17" name="Line 20"/>
          <p:cNvSpPr>
            <a:spLocks noChangeShapeType="1"/>
          </p:cNvSpPr>
          <p:nvPr userDrawn="1"/>
        </p:nvSpPr>
        <p:spPr bwMode="auto">
          <a:xfrm>
            <a:off x="5139360" y="5946782"/>
            <a:ext cx="7067549" cy="1587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18" name="Oval 21"/>
          <p:cNvSpPr>
            <a:spLocks noChangeArrowheads="1"/>
          </p:cNvSpPr>
          <p:nvPr userDrawn="1"/>
        </p:nvSpPr>
        <p:spPr bwMode="auto">
          <a:xfrm>
            <a:off x="4286237" y="1714488"/>
            <a:ext cx="177800" cy="133350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19" name="Oval 22"/>
          <p:cNvSpPr>
            <a:spLocks noChangeArrowheads="1"/>
          </p:cNvSpPr>
          <p:nvPr userDrawn="1"/>
        </p:nvSpPr>
        <p:spPr bwMode="auto">
          <a:xfrm>
            <a:off x="4000487" y="1500174"/>
            <a:ext cx="190501" cy="160336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20" name="Oval 23"/>
          <p:cNvSpPr>
            <a:spLocks noChangeArrowheads="1"/>
          </p:cNvSpPr>
          <p:nvPr userDrawn="1"/>
        </p:nvSpPr>
        <p:spPr bwMode="auto">
          <a:xfrm>
            <a:off x="3524234" y="1357301"/>
            <a:ext cx="381001" cy="166685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 sz="1800">
              <a:solidFill>
                <a:schemeClr val="accent2"/>
              </a:solidFill>
            </a:endParaRPr>
          </a:p>
        </p:txBody>
      </p:sp>
      <p:sp>
        <p:nvSpPr>
          <p:cNvPr id="21" name="Text Box 28"/>
          <p:cNvSpPr txBox="1">
            <a:spLocks noChangeArrowheads="1"/>
          </p:cNvSpPr>
          <p:nvPr userDrawn="1"/>
        </p:nvSpPr>
        <p:spPr bwMode="auto">
          <a:xfrm>
            <a:off x="5143493" y="5143512"/>
            <a:ext cx="6762755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50000"/>
              </a:spcBef>
            </a:pPr>
            <a:r>
              <a:rPr lang="en-GB" altLang="zh-CN" sz="3200" dirty="0">
                <a:ea typeface="宋体" pitchFamily="2" charset="-122"/>
              </a:rPr>
              <a:t>Thank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5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5" presetClass="entr" presetSubtype="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5" presetClass="entr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1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600"/>
                            </p:stCondLst>
                            <p:childTnLst>
                              <p:par>
                                <p:cTn id="6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2A2EEB01-6495-45BE-B8A2-58500451C08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3" y="3573016"/>
            <a:ext cx="11137237" cy="2874640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="" xmlns:a16="http://schemas.microsoft.com/office/drawing/2014/main" id="{751BE1BD-DFA1-42D0-8FE9-EC77CDF492DE}"/>
              </a:ext>
            </a:extLst>
          </p:cNvPr>
          <p:cNvGrpSpPr/>
          <p:nvPr userDrawn="1"/>
        </p:nvGrpSpPr>
        <p:grpSpPr>
          <a:xfrm>
            <a:off x="2567608" y="764704"/>
            <a:ext cx="3212192" cy="737580"/>
            <a:chOff x="8185819" y="90570"/>
            <a:chExt cx="2711479" cy="640047"/>
          </a:xfrm>
        </p:grpSpPr>
        <p:pic>
          <p:nvPicPr>
            <p:cNvPr id="21" name="图片 6">
              <a:extLst>
                <a:ext uri="{FF2B5EF4-FFF2-40B4-BE49-F238E27FC236}">
                  <a16:creationId xmlns="" xmlns:a16="http://schemas.microsoft.com/office/drawing/2014/main" id="{55BF893F-585A-4C5D-9F9D-F573246593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5819" y="121394"/>
              <a:ext cx="609222" cy="609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图片 7">
              <a:extLst>
                <a:ext uri="{FF2B5EF4-FFF2-40B4-BE49-F238E27FC236}">
                  <a16:creationId xmlns="" xmlns:a16="http://schemas.microsoft.com/office/drawing/2014/main" id="{3AB0EFE0-BDCC-4BA9-B53F-BD817BE80D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91" t="64297" r="9830" b="7486"/>
            <a:stretch>
              <a:fillRect/>
            </a:stretch>
          </p:blipFill>
          <p:spPr bwMode="auto">
            <a:xfrm>
              <a:off x="8845653" y="90570"/>
              <a:ext cx="2051645" cy="6060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4" name="矩形 23">
            <a:extLst>
              <a:ext uri="{FF2B5EF4-FFF2-40B4-BE49-F238E27FC236}">
                <a16:creationId xmlns="" xmlns:a16="http://schemas.microsoft.com/office/drawing/2014/main" id="{424B2763-31C6-4A32-B230-75D6D536F486}"/>
              </a:ext>
            </a:extLst>
          </p:cNvPr>
          <p:cNvSpPr/>
          <p:nvPr userDrawn="1"/>
        </p:nvSpPr>
        <p:spPr>
          <a:xfrm rot="5400000" flipV="1">
            <a:off x="5500140" y="1142254"/>
            <a:ext cx="865353" cy="1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A0BBC789-CC79-5C45-82C6-6907AD71976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4" y="718577"/>
            <a:ext cx="4218718" cy="77375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424B2763-31C6-4A32-B230-75D6D536F486}"/>
              </a:ext>
            </a:extLst>
          </p:cNvPr>
          <p:cNvSpPr/>
          <p:nvPr userDrawn="1"/>
        </p:nvSpPr>
        <p:spPr>
          <a:xfrm flipV="1">
            <a:off x="623392" y="959128"/>
            <a:ext cx="11137237" cy="21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1" name="页脚占位符 10">
            <a:extLst>
              <a:ext uri="{FF2B5EF4-FFF2-40B4-BE49-F238E27FC236}">
                <a16:creationId xmlns="" xmlns:a16="http://schemas.microsoft.com/office/drawing/2014/main" id="{D1F1B02B-8175-483B-8A1C-EADEB142D1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509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="" xmlns:a16="http://schemas.microsoft.com/office/drawing/2014/main" id="{EDC8466F-A23F-48E2-9377-40E7CCCA2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6589" y="6485092"/>
            <a:ext cx="660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6C276BF9-DA2C-4EDA-B310-41054C53A8A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5A14C88A-3BA9-47C6-9EE8-6405E83BAE3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949" y="21599"/>
            <a:ext cx="1037960" cy="959129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42507B9E-9BBC-6240-BB58-3D758361C10C}"/>
              </a:ext>
            </a:extLst>
          </p:cNvPr>
          <p:cNvGrpSpPr/>
          <p:nvPr userDrawn="1"/>
        </p:nvGrpSpPr>
        <p:grpSpPr>
          <a:xfrm rot="10800000">
            <a:off x="179512" y="620688"/>
            <a:ext cx="433078" cy="101282"/>
            <a:chOff x="78938" y="1038860"/>
            <a:chExt cx="433078" cy="101282"/>
          </a:xfrm>
        </p:grpSpPr>
        <p:sp>
          <p:nvSpPr>
            <p:cNvPr id="8" name="平行四边形 7">
              <a:extLst>
                <a:ext uri="{FF2B5EF4-FFF2-40B4-BE49-F238E27FC236}">
                  <a16:creationId xmlns="" xmlns:a16="http://schemas.microsoft.com/office/drawing/2014/main" id="{FA8085B9-2555-3746-83C0-43E1F6C3CF9B}"/>
                </a:ext>
              </a:extLst>
            </p:cNvPr>
            <p:cNvSpPr/>
            <p:nvPr/>
          </p:nvSpPr>
          <p:spPr>
            <a:xfrm>
              <a:off x="78938" y="1038860"/>
              <a:ext cx="131164" cy="101282"/>
            </a:xfrm>
            <a:prstGeom prst="parallelogram">
              <a:avLst/>
            </a:prstGeom>
            <a:solidFill>
              <a:srgbClr val="005AA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平行四边形 8">
              <a:extLst>
                <a:ext uri="{FF2B5EF4-FFF2-40B4-BE49-F238E27FC236}">
                  <a16:creationId xmlns="" xmlns:a16="http://schemas.microsoft.com/office/drawing/2014/main" id="{C942DDA0-03E6-DC4B-B155-2D714A1D9E70}"/>
                </a:ext>
              </a:extLst>
            </p:cNvPr>
            <p:cNvSpPr/>
            <p:nvPr/>
          </p:nvSpPr>
          <p:spPr>
            <a:xfrm>
              <a:off x="229895" y="1038860"/>
              <a:ext cx="131164" cy="101282"/>
            </a:xfrm>
            <a:prstGeom prst="parallelogram">
              <a:avLst/>
            </a:prstGeom>
            <a:solidFill>
              <a:srgbClr val="005AA0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="" xmlns:a16="http://schemas.microsoft.com/office/drawing/2014/main" id="{D9F607DC-4AB3-B641-AD4F-A9E67545501A}"/>
                </a:ext>
              </a:extLst>
            </p:cNvPr>
            <p:cNvSpPr/>
            <p:nvPr/>
          </p:nvSpPr>
          <p:spPr>
            <a:xfrm>
              <a:off x="380852" y="1038860"/>
              <a:ext cx="131164" cy="101282"/>
            </a:xfrm>
            <a:prstGeom prst="parallelogram">
              <a:avLst/>
            </a:prstGeom>
            <a:solidFill>
              <a:srgbClr val="005A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CD2F2BC8-23AA-7D47-9CB0-945D4E26DC6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9320"/>
            <a:ext cx="2915816" cy="5347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  <p:sldLayoutId id="2147483667" r:id="rId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5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11492" y="2202430"/>
            <a:ext cx="10945216" cy="1082554"/>
          </a:xfrm>
        </p:spPr>
        <p:txBody>
          <a:bodyPr/>
          <a:lstStyle/>
          <a:p>
            <a:pPr algn="ctr"/>
            <a:r>
              <a:rPr lang="zh-CN" altLang="en-US" sz="5400" b="1" dirty="0" smtClean="0">
                <a:latin typeface="Times New Roman" panose="02020603050405020304" pitchFamily="18" charset="0"/>
                <a:ea typeface="华文行楷" panose="02010800040101010101" pitchFamily="2" charset="-122"/>
              </a:rPr>
              <a:t>计算机</a:t>
            </a:r>
            <a:r>
              <a:rPr lang="en-US" altLang="zh-CN" sz="5400" b="1" dirty="0" smtClean="0">
                <a:latin typeface="Times New Roman" panose="02020603050405020304" pitchFamily="18" charset="0"/>
                <a:ea typeface="华文行楷" panose="02010800040101010101" pitchFamily="2" charset="-122"/>
              </a:rPr>
              <a:t>.</a:t>
            </a:r>
            <a:r>
              <a:rPr lang="zh-CN" altLang="en-US" sz="5400" b="1" dirty="0" smtClean="0">
                <a:latin typeface="Times New Roman" panose="02020603050405020304" pitchFamily="18" charset="0"/>
                <a:ea typeface="华文行楷" panose="02010800040101010101" pitchFamily="2" charset="-122"/>
              </a:rPr>
              <a:t> 算法设计与分析</a:t>
            </a:r>
            <a:r>
              <a:rPr lang="zh-CN" altLang="en-US" sz="5400" b="1" dirty="0">
                <a:latin typeface="Times New Roman" panose="02020603050405020304" pitchFamily="18" charset="0"/>
                <a:ea typeface="华文行楷" panose="02010800040101010101" pitchFamily="2" charset="-122"/>
              </a:rPr>
              <a:t>基础</a:t>
            </a:r>
            <a:r>
              <a:rPr lang="en-US" altLang="zh-CN" sz="5400" b="1" dirty="0">
                <a:latin typeface="Times New Roman" panose="02020603050405020304" pitchFamily="18" charset="0"/>
                <a:ea typeface="华文行楷" panose="02010800040101010101" pitchFamily="2" charset="-122"/>
              </a:rPr>
              <a:t/>
            </a:r>
            <a:br>
              <a:rPr lang="en-US" altLang="zh-CN" sz="5400" b="1" dirty="0">
                <a:latin typeface="Times New Roman" panose="02020603050405020304" pitchFamily="18" charset="0"/>
                <a:ea typeface="华文行楷" panose="02010800040101010101" pitchFamily="2" charset="-122"/>
              </a:rPr>
            </a:br>
            <a:r>
              <a:rPr lang="en-US" altLang="zh-CN" sz="2400" b="1" dirty="0">
                <a:latin typeface="Times New Roman" panose="02020603050405020304" pitchFamily="18" charset="0"/>
                <a:ea typeface="华文行楷" panose="02010800040101010101" pitchFamily="2" charset="-122"/>
              </a:rPr>
              <a:t>Computer Algorithms Design &amp; 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华文行楷" panose="02010800040101010101" pitchFamily="2" charset="-122"/>
              </a:rPr>
              <a:t>Analysis</a:t>
            </a:r>
            <a:br>
              <a:rPr lang="en-US" altLang="zh-CN" sz="2400" b="1" dirty="0" smtClean="0">
                <a:latin typeface="Times New Roman" panose="02020603050405020304" pitchFamily="18" charset="0"/>
                <a:ea typeface="华文行楷" panose="02010800040101010101" pitchFamily="2" charset="-122"/>
              </a:rPr>
            </a:br>
            <a:r>
              <a:rPr lang="zh-CN" altLang="en-US" sz="3200" b="1" dirty="0" smtClean="0">
                <a:latin typeface="Times New Roman" panose="02020603050405020304" pitchFamily="18" charset="0"/>
                <a:ea typeface="华文行楷" panose="02010800040101010101" pitchFamily="2" charset="-122"/>
              </a:rPr>
              <a:t>第五章 </a:t>
            </a:r>
            <a:r>
              <a:rPr lang="zh-CN" altLang="en-US" sz="3200" b="1" dirty="0">
                <a:latin typeface="Times New Roman" panose="02020603050405020304" pitchFamily="18" charset="0"/>
                <a:ea typeface="华文行楷" panose="02010800040101010101" pitchFamily="2" charset="-122"/>
              </a:rPr>
              <a:t>贪心法</a:t>
            </a:r>
            <a:r>
              <a:rPr lang="en-US" altLang="zh-CN" sz="5400" b="1" dirty="0">
                <a:latin typeface="Times New Roman" panose="02020603050405020304" pitchFamily="18" charset="0"/>
                <a:ea typeface="华文行楷" panose="02010800040101010101" pitchFamily="2" charset="-122"/>
              </a:rPr>
              <a:t/>
            </a:r>
            <a:br>
              <a:rPr lang="en-US" altLang="zh-CN" sz="5400" b="1" dirty="0">
                <a:latin typeface="Times New Roman" panose="02020603050405020304" pitchFamily="18" charset="0"/>
                <a:ea typeface="华文行楷" panose="02010800040101010101" pitchFamily="2" charset="-122"/>
              </a:rPr>
            </a:br>
            <a:endParaRPr lang="zh-CN" altLang="en-US" sz="5400" b="1" dirty="0"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/>
          </a:p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华文行楷" panose="02010800040101010101" pitchFamily="2" charset="-122"/>
              </a:rPr>
              <a:t>华北电力大学计算机</a:t>
            </a:r>
            <a:r>
              <a:rPr lang="zh-CN" altLang="en-US" sz="2400" b="1" dirty="0" smtClean="0">
                <a:latin typeface="Times New Roman" panose="02020603050405020304" pitchFamily="18" charset="0"/>
                <a:ea typeface="华文行楷" panose="02010800040101010101" pitchFamily="2" charset="-122"/>
              </a:rPr>
              <a:t>系</a:t>
            </a:r>
            <a:endParaRPr lang="zh-CN" altLang="en-US" sz="2400" b="1" dirty="0"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008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一、基本概念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b="1" dirty="0" smtClean="0"/>
              <a:t>贪心策略</a:t>
            </a:r>
            <a:r>
              <a:rPr lang="zh-CN" altLang="en-US" b="1" dirty="0"/>
              <a:t>一般</a:t>
            </a:r>
            <a:r>
              <a:rPr lang="zh-CN" altLang="en-US" b="1" dirty="0" smtClean="0"/>
              <a:t>步骤：</a:t>
            </a:r>
            <a:endParaRPr lang="en-US" altLang="zh-CN" b="1" dirty="0" smtClean="0"/>
          </a:p>
          <a:p>
            <a:endParaRPr lang="en-US" altLang="zh-CN" dirty="0" smtClean="0"/>
          </a:p>
          <a:p>
            <a:pPr lvl="1"/>
            <a:r>
              <a:rPr lang="zh-CN" altLang="en-US" sz="2400" b="1" dirty="0"/>
              <a:t>提出</a:t>
            </a:r>
            <a:r>
              <a:rPr lang="zh-CN" altLang="en-US" sz="2400" b="1" dirty="0" smtClean="0"/>
              <a:t>贪心策略（观察问题特征，构造贪心选择）</a:t>
            </a:r>
            <a:endParaRPr lang="en-US" altLang="zh-CN" sz="2400" b="1" dirty="0" smtClean="0"/>
          </a:p>
          <a:p>
            <a:endParaRPr lang="en-US" altLang="zh-CN" sz="2800" dirty="0"/>
          </a:p>
          <a:p>
            <a:pPr lvl="1"/>
            <a:r>
              <a:rPr lang="zh-CN" altLang="en-US" sz="2400" b="1" dirty="0" smtClean="0"/>
              <a:t>证明</a:t>
            </a:r>
            <a:r>
              <a:rPr lang="zh-CN" altLang="en-US" sz="2400" b="1" dirty="0"/>
              <a:t>策略</a:t>
            </a:r>
            <a:r>
              <a:rPr lang="zh-CN" altLang="en-US" sz="2400" b="1" dirty="0" smtClean="0"/>
              <a:t>的正确性（</a:t>
            </a:r>
            <a:r>
              <a:rPr lang="zh-CN" altLang="en-US" sz="2400" b="1" dirty="0"/>
              <a:t>反证法</a:t>
            </a:r>
            <a:r>
              <a:rPr lang="zh-CN" altLang="en-US" sz="2400" b="1" dirty="0" smtClean="0"/>
              <a:t>）</a:t>
            </a:r>
            <a:endParaRPr lang="zh-CN" altLang="en-US" sz="2400" b="1" dirty="0"/>
          </a:p>
        </p:txBody>
      </p:sp>
      <p:sp>
        <p:nvSpPr>
          <p:cNvPr id="5" name="圆角矩形 4"/>
          <p:cNvSpPr/>
          <p:nvPr/>
        </p:nvSpPr>
        <p:spPr>
          <a:xfrm>
            <a:off x="8256240" y="2420888"/>
            <a:ext cx="2088232" cy="86409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</a:rPr>
              <a:t>提出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贪心</a:t>
            </a:r>
            <a:endParaRPr lang="en-US" altLang="zh-CN" sz="2400" b="1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sz="2400" b="1" dirty="0" smtClean="0">
                <a:solidFill>
                  <a:schemeClr val="tx1"/>
                </a:solidFill>
              </a:rPr>
              <a:t>策略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8256240" y="3645024"/>
            <a:ext cx="2088232" cy="86409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</a:rPr>
              <a:t>证明策略</a:t>
            </a:r>
            <a:endParaRPr lang="en-US" altLang="zh-CN" sz="24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2400" b="1" dirty="0">
                <a:solidFill>
                  <a:schemeClr val="tx1"/>
                </a:solidFill>
              </a:rPr>
              <a:t>正确</a:t>
            </a:r>
          </a:p>
        </p:txBody>
      </p:sp>
      <p:sp>
        <p:nvSpPr>
          <p:cNvPr id="7" name="下箭头 6"/>
          <p:cNvSpPr/>
          <p:nvPr/>
        </p:nvSpPr>
        <p:spPr>
          <a:xfrm>
            <a:off x="9120336" y="3284984"/>
            <a:ext cx="360040" cy="398785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33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一、基本概念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作业</a:t>
            </a:r>
            <a:r>
              <a:rPr lang="en-US" altLang="zh-CN" b="1" dirty="0" smtClean="0">
                <a:solidFill>
                  <a:srgbClr val="FF0000"/>
                </a:solidFill>
              </a:rPr>
              <a:t>1</a:t>
            </a:r>
            <a:r>
              <a:rPr lang="zh-CN" altLang="en-US" b="1" dirty="0" smtClean="0"/>
              <a:t>，实现</a:t>
            </a:r>
            <a:r>
              <a:rPr lang="zh-CN" altLang="en-US" b="1" dirty="0"/>
              <a:t>找零</a:t>
            </a:r>
            <a:r>
              <a:rPr lang="zh-CN" altLang="en-US" b="1" dirty="0" smtClean="0"/>
              <a:t>钱问题算法</a:t>
            </a:r>
            <a:r>
              <a:rPr lang="zh-CN" altLang="en-US" b="1" dirty="0"/>
              <a:t>（任意编程语言）</a:t>
            </a:r>
            <a:endParaRPr lang="en-US" altLang="zh-CN" b="1" dirty="0"/>
          </a:p>
          <a:p>
            <a:pPr lvl="1"/>
            <a:r>
              <a:rPr lang="zh-CN" altLang="en-US" b="1" dirty="0"/>
              <a:t>要求输出下例</a:t>
            </a:r>
            <a:r>
              <a:rPr lang="zh-CN" altLang="en-US" b="1" dirty="0" smtClean="0"/>
              <a:t>的最少钱币数量，选择方案</a:t>
            </a:r>
            <a:endParaRPr lang="zh-CN" altLang="en-US" b="1" dirty="0"/>
          </a:p>
          <a:p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911424" y="2204864"/>
            <a:ext cx="79208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2" indent="-342900">
              <a:buFont typeface="Wingdings" pitchFamily="2" charset="2"/>
              <a:buChar char="n"/>
            </a:pPr>
            <a:r>
              <a:rPr lang="zh-CN" altLang="en-US" sz="2200" dirty="0" smtClean="0">
                <a:solidFill>
                  <a:srgbClr val="FF0000"/>
                </a:solidFill>
              </a:rPr>
              <a:t>面值</a:t>
            </a:r>
            <a:r>
              <a:rPr lang="zh-CN" altLang="en-US" sz="2200" dirty="0">
                <a:solidFill>
                  <a:srgbClr val="FF0000"/>
                </a:solidFill>
              </a:rPr>
              <a:t>：</a:t>
            </a:r>
            <a:r>
              <a:rPr lang="en-US" altLang="zh-CN" sz="2200" dirty="0">
                <a:solidFill>
                  <a:srgbClr val="FF0000"/>
                </a:solidFill>
              </a:rPr>
              <a:t>v[1]=25</a:t>
            </a:r>
            <a:r>
              <a:rPr lang="zh-CN" altLang="en-US" sz="2200" dirty="0">
                <a:solidFill>
                  <a:srgbClr val="FF0000"/>
                </a:solidFill>
              </a:rPr>
              <a:t>分，</a:t>
            </a:r>
            <a:r>
              <a:rPr lang="en-US" altLang="zh-CN" sz="2200" dirty="0">
                <a:solidFill>
                  <a:srgbClr val="FF0000"/>
                </a:solidFill>
              </a:rPr>
              <a:t>v[2]=10</a:t>
            </a:r>
            <a:r>
              <a:rPr lang="zh-CN" altLang="en-US" sz="2200" dirty="0">
                <a:solidFill>
                  <a:srgbClr val="FF0000"/>
                </a:solidFill>
              </a:rPr>
              <a:t>分，</a:t>
            </a:r>
            <a:r>
              <a:rPr lang="en-US" altLang="zh-CN" sz="2200" dirty="0">
                <a:solidFill>
                  <a:srgbClr val="FF0000"/>
                </a:solidFill>
              </a:rPr>
              <a:t>v[3]=5</a:t>
            </a:r>
            <a:r>
              <a:rPr lang="zh-CN" altLang="en-US" sz="2200" dirty="0">
                <a:solidFill>
                  <a:srgbClr val="FF0000"/>
                </a:solidFill>
              </a:rPr>
              <a:t>分，</a:t>
            </a:r>
            <a:r>
              <a:rPr lang="en-US" altLang="zh-CN" sz="2200" dirty="0">
                <a:solidFill>
                  <a:srgbClr val="FF0000"/>
                </a:solidFill>
              </a:rPr>
              <a:t>v[4] =1</a:t>
            </a:r>
            <a:r>
              <a:rPr lang="zh-CN" altLang="en-US" sz="2200" dirty="0">
                <a:solidFill>
                  <a:srgbClr val="FF0000"/>
                </a:solidFill>
              </a:rPr>
              <a:t>分，找零：</a:t>
            </a:r>
            <a:r>
              <a:rPr lang="en-US" altLang="zh-CN" sz="2200" dirty="0">
                <a:solidFill>
                  <a:srgbClr val="FF0000"/>
                </a:solidFill>
              </a:rPr>
              <a:t>n=63</a:t>
            </a:r>
            <a:r>
              <a:rPr lang="zh-CN" altLang="en-US" sz="2200" dirty="0">
                <a:solidFill>
                  <a:srgbClr val="FF0000"/>
                </a:solidFill>
              </a:rPr>
              <a:t>分</a:t>
            </a:r>
            <a:endParaRPr lang="en-US" altLang="zh-CN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86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Line 6"/>
          <p:cNvSpPr>
            <a:spLocks noChangeShapeType="1"/>
          </p:cNvSpPr>
          <p:nvPr/>
        </p:nvSpPr>
        <p:spPr bwMode="auto">
          <a:xfrm flipH="1" flipV="1">
            <a:off x="6791747" y="2332478"/>
            <a:ext cx="2629" cy="3482386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二、活动安排问题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dirty="0"/>
              <a:t>问题描述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b="1" dirty="0" smtClean="0"/>
              <a:t>设有</a:t>
            </a:r>
            <a:r>
              <a:rPr lang="en-US" altLang="zh-CN" b="1" dirty="0"/>
              <a:t>n</a:t>
            </a:r>
            <a:r>
              <a:rPr lang="zh-CN" altLang="en-US" b="1" dirty="0"/>
              <a:t>个</a:t>
            </a:r>
            <a:r>
              <a:rPr lang="zh-CN" altLang="en-US" b="1" dirty="0" smtClean="0"/>
              <a:t>活动，每个</a:t>
            </a:r>
            <a:r>
              <a:rPr lang="zh-CN" altLang="en-US" b="1" dirty="0"/>
              <a:t>活动都要求使用同一资源,而在同一时间内只有一个活动能使用这一资源</a:t>
            </a:r>
            <a:r>
              <a:rPr lang="zh-CN" altLang="en-US" b="1" dirty="0" smtClean="0"/>
              <a:t>（商业广场）。</a:t>
            </a:r>
            <a:endParaRPr lang="en-US" altLang="zh-CN" b="1" dirty="0" smtClean="0"/>
          </a:p>
          <a:p>
            <a:pPr lvl="1"/>
            <a:r>
              <a:rPr lang="zh-CN" altLang="en-US" b="1" dirty="0"/>
              <a:t>活动安排</a:t>
            </a:r>
            <a:r>
              <a:rPr lang="zh-CN" altLang="en-US" b="1" dirty="0" smtClean="0"/>
              <a:t>问题</a:t>
            </a:r>
            <a:endParaRPr lang="en-US" altLang="zh-CN" b="1" dirty="0" smtClean="0"/>
          </a:p>
          <a:p>
            <a:pPr lvl="2"/>
            <a:r>
              <a:rPr lang="zh-CN" altLang="en-US" sz="2200" b="1" dirty="0" smtClean="0"/>
              <a:t>尽可能多的安排活动</a:t>
            </a:r>
            <a:r>
              <a:rPr lang="en-US" altLang="zh-CN" sz="2200" b="1" dirty="0" smtClean="0"/>
              <a:t>(</a:t>
            </a:r>
            <a:r>
              <a:rPr lang="zh-CN" altLang="en-US" sz="2200" b="1" dirty="0" smtClean="0"/>
              <a:t>数量最多</a:t>
            </a:r>
            <a:r>
              <a:rPr lang="en-US" altLang="zh-CN" sz="2200" b="1" dirty="0" smtClean="0"/>
              <a:t>)</a:t>
            </a:r>
            <a:endParaRPr lang="en-US" altLang="zh-CN" sz="2200" b="1" dirty="0"/>
          </a:p>
          <a:p>
            <a:pPr lvl="2"/>
            <a:r>
              <a:rPr lang="zh-CN" altLang="en-US" sz="2200" b="1" dirty="0"/>
              <a:t>确保时间不冲突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67" name="Line 3"/>
          <p:cNvSpPr>
            <a:spLocks noChangeShapeType="1"/>
          </p:cNvSpPr>
          <p:nvPr/>
        </p:nvSpPr>
        <p:spPr bwMode="auto">
          <a:xfrm>
            <a:off x="5922368" y="5840689"/>
            <a:ext cx="5904656" cy="824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8" name="Text Box 4"/>
          <p:cNvSpPr txBox="1">
            <a:spLocks noChangeArrowheads="1"/>
          </p:cNvSpPr>
          <p:nvPr/>
        </p:nvSpPr>
        <p:spPr bwMode="auto">
          <a:xfrm>
            <a:off x="5879976" y="5876777"/>
            <a:ext cx="577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en-US" sz="2000"/>
              <a:t>0    1    2    3    4    5    6    7    8    9    10  11  12  13  14</a:t>
            </a:r>
          </a:p>
        </p:txBody>
      </p:sp>
      <p:sp>
        <p:nvSpPr>
          <p:cNvPr id="69" name="Line 5"/>
          <p:cNvSpPr>
            <a:spLocks noChangeShapeType="1"/>
          </p:cNvSpPr>
          <p:nvPr/>
        </p:nvSpPr>
        <p:spPr bwMode="auto">
          <a:xfrm flipV="1">
            <a:off x="6032375" y="2276872"/>
            <a:ext cx="10343" cy="3539579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0" name="Line 6"/>
          <p:cNvSpPr>
            <a:spLocks noChangeShapeType="1"/>
          </p:cNvSpPr>
          <p:nvPr/>
        </p:nvSpPr>
        <p:spPr bwMode="auto">
          <a:xfrm flipV="1">
            <a:off x="6413375" y="2332477"/>
            <a:ext cx="10343" cy="3480799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2" name="Line 8"/>
          <p:cNvSpPr>
            <a:spLocks noChangeShapeType="1"/>
          </p:cNvSpPr>
          <p:nvPr/>
        </p:nvSpPr>
        <p:spPr bwMode="auto">
          <a:xfrm flipH="1" flipV="1">
            <a:off x="7172747" y="2332478"/>
            <a:ext cx="2629" cy="3483974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3" name="Line 9"/>
          <p:cNvSpPr>
            <a:spLocks noChangeShapeType="1"/>
          </p:cNvSpPr>
          <p:nvPr/>
        </p:nvSpPr>
        <p:spPr bwMode="auto">
          <a:xfrm flipH="1" flipV="1">
            <a:off x="7540775" y="2332478"/>
            <a:ext cx="15601" cy="3483974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4" name="Line 10"/>
          <p:cNvSpPr>
            <a:spLocks noChangeShapeType="1"/>
          </p:cNvSpPr>
          <p:nvPr/>
        </p:nvSpPr>
        <p:spPr bwMode="auto">
          <a:xfrm flipH="1" flipV="1">
            <a:off x="7935786" y="2332478"/>
            <a:ext cx="1590" cy="3483973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5" name="Line 11"/>
          <p:cNvSpPr>
            <a:spLocks noChangeShapeType="1"/>
          </p:cNvSpPr>
          <p:nvPr/>
        </p:nvSpPr>
        <p:spPr bwMode="auto">
          <a:xfrm flipH="1" flipV="1">
            <a:off x="8316787" y="2332480"/>
            <a:ext cx="1589" cy="3483972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6" name="Line 12"/>
          <p:cNvSpPr>
            <a:spLocks noChangeShapeType="1"/>
          </p:cNvSpPr>
          <p:nvPr/>
        </p:nvSpPr>
        <p:spPr bwMode="auto">
          <a:xfrm flipH="1" flipV="1">
            <a:off x="8697786" y="2332479"/>
            <a:ext cx="1590" cy="348397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7" name="Line 13"/>
          <p:cNvSpPr>
            <a:spLocks noChangeShapeType="1"/>
          </p:cNvSpPr>
          <p:nvPr/>
        </p:nvSpPr>
        <p:spPr bwMode="auto">
          <a:xfrm flipH="1" flipV="1">
            <a:off x="9093348" y="2332481"/>
            <a:ext cx="2630" cy="3482384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" name="Line 14"/>
          <p:cNvSpPr>
            <a:spLocks noChangeShapeType="1"/>
          </p:cNvSpPr>
          <p:nvPr/>
        </p:nvSpPr>
        <p:spPr bwMode="auto">
          <a:xfrm flipV="1">
            <a:off x="9461376" y="2332481"/>
            <a:ext cx="12972" cy="3483969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dirty="0"/>
          </a:p>
        </p:txBody>
      </p:sp>
      <p:sp>
        <p:nvSpPr>
          <p:cNvPr id="79" name="Line 15"/>
          <p:cNvSpPr>
            <a:spLocks noChangeShapeType="1"/>
          </p:cNvSpPr>
          <p:nvPr/>
        </p:nvSpPr>
        <p:spPr bwMode="auto">
          <a:xfrm flipV="1">
            <a:off x="9842376" y="2332483"/>
            <a:ext cx="0" cy="3483967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" name="Line 16"/>
          <p:cNvSpPr>
            <a:spLocks noChangeShapeType="1"/>
          </p:cNvSpPr>
          <p:nvPr/>
        </p:nvSpPr>
        <p:spPr bwMode="auto">
          <a:xfrm flipV="1">
            <a:off x="10223376" y="2332484"/>
            <a:ext cx="12974" cy="3483967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1" name="Line 17"/>
          <p:cNvSpPr>
            <a:spLocks noChangeShapeType="1"/>
          </p:cNvSpPr>
          <p:nvPr/>
        </p:nvSpPr>
        <p:spPr bwMode="auto">
          <a:xfrm flipV="1">
            <a:off x="10604375" y="2332482"/>
            <a:ext cx="12971" cy="3483969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2" name="Line 18"/>
          <p:cNvSpPr>
            <a:spLocks noChangeShapeType="1"/>
          </p:cNvSpPr>
          <p:nvPr/>
        </p:nvSpPr>
        <p:spPr bwMode="auto">
          <a:xfrm flipH="1" flipV="1">
            <a:off x="10985373" y="2336304"/>
            <a:ext cx="3" cy="3480148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3" name="Line 19"/>
          <p:cNvSpPr>
            <a:spLocks noChangeShapeType="1"/>
          </p:cNvSpPr>
          <p:nvPr/>
        </p:nvSpPr>
        <p:spPr bwMode="auto">
          <a:xfrm flipH="1" flipV="1">
            <a:off x="11366374" y="2336304"/>
            <a:ext cx="1" cy="3480146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0" name="Rectangle 26"/>
          <p:cNvSpPr>
            <a:spLocks noChangeArrowheads="1"/>
          </p:cNvSpPr>
          <p:nvPr/>
        </p:nvSpPr>
        <p:spPr bwMode="auto">
          <a:xfrm>
            <a:off x="9080376" y="4699627"/>
            <a:ext cx="1143000" cy="228600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募捐活动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5" name="Rectangle 31"/>
          <p:cNvSpPr>
            <a:spLocks noChangeArrowheads="1"/>
          </p:cNvSpPr>
          <p:nvPr/>
        </p:nvSpPr>
        <p:spPr bwMode="auto">
          <a:xfrm>
            <a:off x="6413376" y="2768353"/>
            <a:ext cx="1143000" cy="228600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zh-CN" altLang="en-US" sz="2000" dirty="0" smtClean="0"/>
              <a:t>演唱会</a:t>
            </a:r>
            <a:endParaRPr lang="zh-CN" altLang="en-US" sz="2000" dirty="0"/>
          </a:p>
        </p:txBody>
      </p:sp>
      <p:sp>
        <p:nvSpPr>
          <p:cNvPr id="109" name="Rectangle 45"/>
          <p:cNvSpPr>
            <a:spLocks noChangeArrowheads="1"/>
          </p:cNvSpPr>
          <p:nvPr/>
        </p:nvSpPr>
        <p:spPr bwMode="auto">
          <a:xfrm>
            <a:off x="7937376" y="3599108"/>
            <a:ext cx="762000" cy="228600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抽奖</a:t>
            </a:r>
          </a:p>
        </p:txBody>
      </p:sp>
      <p:sp>
        <p:nvSpPr>
          <p:cNvPr id="110" name="Rectangle 46"/>
          <p:cNvSpPr>
            <a:spLocks noChangeArrowheads="1"/>
          </p:cNvSpPr>
          <p:nvPr/>
        </p:nvSpPr>
        <p:spPr bwMode="auto">
          <a:xfrm>
            <a:off x="7175376" y="3036415"/>
            <a:ext cx="762000" cy="228600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广场舞</a:t>
            </a:r>
          </a:p>
        </p:txBody>
      </p:sp>
      <p:sp>
        <p:nvSpPr>
          <p:cNvPr id="112" name="Rectangle 48"/>
          <p:cNvSpPr>
            <a:spLocks noChangeArrowheads="1"/>
          </p:cNvSpPr>
          <p:nvPr/>
        </p:nvSpPr>
        <p:spPr bwMode="auto">
          <a:xfrm>
            <a:off x="6032376" y="3310716"/>
            <a:ext cx="1903413" cy="228600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早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市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" name="Rectangle 51"/>
          <p:cNvSpPr>
            <a:spLocks noChangeArrowheads="1"/>
          </p:cNvSpPr>
          <p:nvPr/>
        </p:nvSpPr>
        <p:spPr bwMode="auto">
          <a:xfrm>
            <a:off x="7175376" y="3877614"/>
            <a:ext cx="1524000" cy="228600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手机发布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7" name="Rectangle 53"/>
          <p:cNvSpPr>
            <a:spLocks noChangeArrowheads="1"/>
          </p:cNvSpPr>
          <p:nvPr/>
        </p:nvSpPr>
        <p:spPr bwMode="auto">
          <a:xfrm>
            <a:off x="7937376" y="4152715"/>
            <a:ext cx="1524000" cy="228600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美食汇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9" name="Rectangle 55"/>
          <p:cNvSpPr>
            <a:spLocks noChangeArrowheads="1"/>
          </p:cNvSpPr>
          <p:nvPr/>
        </p:nvSpPr>
        <p:spPr bwMode="auto">
          <a:xfrm>
            <a:off x="8318376" y="4425317"/>
            <a:ext cx="1524000" cy="228600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服装打折促销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2" name="Rectangle 58"/>
          <p:cNvSpPr>
            <a:spLocks noChangeArrowheads="1"/>
          </p:cNvSpPr>
          <p:nvPr/>
        </p:nvSpPr>
        <p:spPr bwMode="auto">
          <a:xfrm>
            <a:off x="9080376" y="4978710"/>
            <a:ext cx="1524000" cy="228600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儿童活动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4" name="Rectangle 60"/>
          <p:cNvSpPr>
            <a:spLocks noChangeArrowheads="1"/>
          </p:cNvSpPr>
          <p:nvPr/>
        </p:nvSpPr>
        <p:spPr bwMode="auto">
          <a:xfrm>
            <a:off x="6794376" y="5250529"/>
            <a:ext cx="4191000" cy="228600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车展</a:t>
            </a:r>
          </a:p>
        </p:txBody>
      </p:sp>
      <p:sp>
        <p:nvSpPr>
          <p:cNvPr id="125" name="Rectangle 61"/>
          <p:cNvSpPr>
            <a:spLocks noChangeArrowheads="1"/>
          </p:cNvSpPr>
          <p:nvPr/>
        </p:nvSpPr>
        <p:spPr bwMode="auto">
          <a:xfrm>
            <a:off x="10604376" y="5506542"/>
            <a:ext cx="762000" cy="228600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开业</a:t>
            </a:r>
          </a:p>
        </p:txBody>
      </p:sp>
      <p:sp>
        <p:nvSpPr>
          <p:cNvPr id="128" name="Text Box 64"/>
          <p:cNvSpPr txBox="1">
            <a:spLocks noChangeArrowheads="1"/>
          </p:cNvSpPr>
          <p:nvPr/>
        </p:nvSpPr>
        <p:spPr bwMode="auto">
          <a:xfrm>
            <a:off x="11022160" y="5857727"/>
            <a:ext cx="258416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1800" dirty="0" smtClean="0"/>
              <a:t>t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00406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67" grpId="0" animBg="1"/>
      <p:bldP spid="68" grpId="0"/>
      <p:bldP spid="69" grpId="0" animBg="1"/>
      <p:bldP spid="70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90" grpId="0" animBg="1"/>
      <p:bldP spid="90" grpId="1" animBg="1"/>
      <p:bldP spid="95" grpId="0" animBg="1"/>
      <p:bldP spid="109" grpId="0" animBg="1"/>
      <p:bldP spid="110" grpId="0" animBg="1"/>
      <p:bldP spid="110" grpId="1" animBg="1"/>
      <p:bldP spid="112" grpId="0" animBg="1"/>
      <p:bldP spid="112" grpId="1" animBg="1"/>
      <p:bldP spid="115" grpId="0" animBg="1"/>
      <p:bldP spid="115" grpId="1" animBg="1"/>
      <p:bldP spid="117" grpId="0" animBg="1"/>
      <p:bldP spid="117" grpId="1" animBg="1"/>
      <p:bldP spid="119" grpId="0" animBg="1"/>
      <p:bldP spid="119" grpId="1" animBg="1"/>
      <p:bldP spid="122" grpId="0" animBg="1"/>
      <p:bldP spid="124" grpId="0" animBg="1"/>
      <p:bldP spid="124" grpId="1" animBg="1"/>
      <p:bldP spid="125" grpId="0" animBg="1"/>
      <p:bldP spid="1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二、活动安排问题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形式化描述：</a:t>
            </a:r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1700808"/>
            <a:ext cx="9790695" cy="4032448"/>
          </a:xfrm>
          <a:prstGeom prst="rect">
            <a:avLst/>
          </a:prstGeom>
        </p:spPr>
      </p:pic>
      <p:sp>
        <p:nvSpPr>
          <p:cNvPr id="6" name="矩形标注 5"/>
          <p:cNvSpPr/>
          <p:nvPr/>
        </p:nvSpPr>
        <p:spPr>
          <a:xfrm>
            <a:off x="7608168" y="4653136"/>
            <a:ext cx="1800200" cy="360040"/>
          </a:xfrm>
          <a:prstGeom prst="wedgeRectCallout">
            <a:avLst>
              <a:gd name="adj1" fmla="val -75650"/>
              <a:gd name="adj2" fmla="val 69555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约束条件</a:t>
            </a:r>
            <a:endParaRPr lang="zh-CN" altLang="en-US" dirty="0"/>
          </a:p>
        </p:txBody>
      </p:sp>
      <p:sp>
        <p:nvSpPr>
          <p:cNvPr id="36" name="Line 3"/>
          <p:cNvSpPr>
            <a:spLocks noChangeShapeType="1"/>
          </p:cNvSpPr>
          <p:nvPr/>
        </p:nvSpPr>
        <p:spPr bwMode="auto">
          <a:xfrm>
            <a:off x="5985803" y="5801223"/>
            <a:ext cx="3528392" cy="29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 Box 4"/>
              <p:cNvSpPr txBox="1">
                <a:spLocks noChangeArrowheads="1"/>
              </p:cNvSpPr>
              <p:nvPr/>
            </p:nvSpPr>
            <p:spPr bwMode="auto">
              <a:xfrm>
                <a:off x="5923428" y="5810880"/>
                <a:ext cx="3518759" cy="4247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sz="2000" dirty="0" smtClean="0"/>
                  <a:t>0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 smtClean="0"/>
                  <a:t>   </a:t>
                </a:r>
                <a:r>
                  <a:rPr lang="zh-CN" altLang="en-US" sz="2000" dirty="0"/>
                  <a:t>2    3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000" dirty="0"/>
                  <a:t>    6    7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7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23428" y="5810880"/>
                <a:ext cx="3518759" cy="424796"/>
              </a:xfrm>
              <a:prstGeom prst="rect">
                <a:avLst/>
              </a:prstGeom>
              <a:blipFill rotWithShape="0">
                <a:blip r:embed="rId4"/>
                <a:stretch>
                  <a:fillRect l="-1906" t="-7143" b="-1857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61"/>
              <p:cNvSpPr>
                <a:spLocks noChangeArrowheads="1"/>
              </p:cNvSpPr>
              <p:nvPr/>
            </p:nvSpPr>
            <p:spPr bwMode="auto">
              <a:xfrm>
                <a:off x="6466999" y="5511895"/>
                <a:ext cx="1224136" cy="228600"/>
              </a:xfrm>
              <a:prstGeom prst="rect">
                <a:avLst/>
              </a:prstGeom>
              <a:solidFill>
                <a:srgbClr val="00B0F0"/>
              </a:solidFill>
              <a:ln w="9525">
                <a:noFill/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8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66999" y="5511895"/>
                <a:ext cx="1224136" cy="228600"/>
              </a:xfrm>
              <a:prstGeom prst="rect">
                <a:avLst/>
              </a:prstGeom>
              <a:blipFill rotWithShape="0">
                <a:blip r:embed="rId5"/>
                <a:stretch>
                  <a:fillRect b="-4210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 Box 64"/>
          <p:cNvSpPr txBox="1">
            <a:spLocks noChangeArrowheads="1"/>
          </p:cNvSpPr>
          <p:nvPr/>
        </p:nvSpPr>
        <p:spPr bwMode="auto">
          <a:xfrm>
            <a:off x="9292823" y="5794550"/>
            <a:ext cx="258416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1800" dirty="0" smtClean="0"/>
              <a:t>t</a:t>
            </a:r>
            <a:endParaRPr lang="zh-CN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61"/>
              <p:cNvSpPr>
                <a:spLocks noChangeArrowheads="1"/>
              </p:cNvSpPr>
              <p:nvPr/>
            </p:nvSpPr>
            <p:spPr bwMode="auto">
              <a:xfrm>
                <a:off x="7930019" y="5512024"/>
                <a:ext cx="1368152" cy="228600"/>
              </a:xfrm>
              <a:prstGeom prst="rect">
                <a:avLst/>
              </a:prstGeom>
              <a:solidFill>
                <a:srgbClr val="00B050"/>
              </a:solidFill>
              <a:ln w="9525">
                <a:noFill/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0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30019" y="5512024"/>
                <a:ext cx="1368152" cy="228600"/>
              </a:xfrm>
              <a:prstGeom prst="rect">
                <a:avLst/>
              </a:prstGeom>
              <a:blipFill rotWithShape="0">
                <a:blip r:embed="rId6"/>
                <a:stretch>
                  <a:fillRect b="-60526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Line 3"/>
          <p:cNvSpPr>
            <a:spLocks noChangeShapeType="1"/>
          </p:cNvSpPr>
          <p:nvPr/>
        </p:nvSpPr>
        <p:spPr bwMode="auto">
          <a:xfrm>
            <a:off x="1852876" y="5816645"/>
            <a:ext cx="3528392" cy="29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 Box 4"/>
              <p:cNvSpPr txBox="1">
                <a:spLocks noChangeArrowheads="1"/>
              </p:cNvSpPr>
              <p:nvPr/>
            </p:nvSpPr>
            <p:spPr bwMode="auto">
              <a:xfrm>
                <a:off x="1790501" y="5826302"/>
                <a:ext cx="3518759" cy="4247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sz="2000" dirty="0" smtClean="0"/>
                  <a:t>0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000" dirty="0" smtClean="0"/>
                  <a:t>   </a:t>
                </a:r>
                <a:r>
                  <a:rPr lang="zh-CN" altLang="en-US" sz="2000" dirty="0"/>
                  <a:t>2    3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000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/>
                  <a:t>    6    7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6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0501" y="5826302"/>
                <a:ext cx="3518759" cy="424796"/>
              </a:xfrm>
              <a:prstGeom prst="rect">
                <a:avLst/>
              </a:prstGeom>
              <a:blipFill rotWithShape="0">
                <a:blip r:embed="rId7"/>
                <a:stretch>
                  <a:fillRect l="-1906" t="-8696" b="-2029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61"/>
              <p:cNvSpPr>
                <a:spLocks noChangeArrowheads="1"/>
              </p:cNvSpPr>
              <p:nvPr/>
            </p:nvSpPr>
            <p:spPr bwMode="auto">
              <a:xfrm>
                <a:off x="3814604" y="5550822"/>
                <a:ext cx="1224136" cy="228600"/>
              </a:xfrm>
              <a:prstGeom prst="rect">
                <a:avLst/>
              </a:prstGeom>
              <a:solidFill>
                <a:srgbClr val="00B0F0"/>
              </a:solidFill>
              <a:ln w="9525">
                <a:noFill/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7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4604" y="5550822"/>
                <a:ext cx="1224136" cy="228600"/>
              </a:xfrm>
              <a:prstGeom prst="rect">
                <a:avLst/>
              </a:prstGeom>
              <a:blipFill rotWithShape="0">
                <a:blip r:embed="rId8"/>
                <a:stretch>
                  <a:fillRect b="-43243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 Box 64"/>
          <p:cNvSpPr txBox="1">
            <a:spLocks noChangeArrowheads="1"/>
          </p:cNvSpPr>
          <p:nvPr/>
        </p:nvSpPr>
        <p:spPr bwMode="auto">
          <a:xfrm>
            <a:off x="5159896" y="5809972"/>
            <a:ext cx="258416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1800" dirty="0" smtClean="0"/>
              <a:t>t</a:t>
            </a:r>
            <a:endParaRPr lang="zh-CN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61"/>
              <p:cNvSpPr>
                <a:spLocks noChangeArrowheads="1"/>
              </p:cNvSpPr>
              <p:nvPr/>
            </p:nvSpPr>
            <p:spPr bwMode="auto">
              <a:xfrm>
                <a:off x="2207568" y="5544205"/>
                <a:ext cx="1368152" cy="228600"/>
              </a:xfrm>
              <a:prstGeom prst="rect">
                <a:avLst/>
              </a:prstGeom>
              <a:solidFill>
                <a:srgbClr val="00B050"/>
              </a:solidFill>
              <a:ln w="9525">
                <a:noFill/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9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07568" y="5544205"/>
                <a:ext cx="1368152" cy="228600"/>
              </a:xfrm>
              <a:prstGeom prst="rect">
                <a:avLst/>
              </a:prstGeom>
              <a:blipFill rotWithShape="0">
                <a:blip r:embed="rId9"/>
                <a:stretch>
                  <a:fillRect b="-60526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2940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6" grpId="0" animBg="1"/>
      <p:bldP spid="37" grpId="0"/>
      <p:bldP spid="38" grpId="0" animBg="1"/>
      <p:bldP spid="39" grpId="0"/>
      <p:bldP spid="40" grpId="0" animBg="1"/>
      <p:bldP spid="45" grpId="0" animBg="1"/>
      <p:bldP spid="46" grpId="0"/>
      <p:bldP spid="47" grpId="0" animBg="1"/>
      <p:bldP spid="48" grpId="0"/>
      <p:bldP spid="4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二、活动安排问题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dirty="0" smtClean="0"/>
              <a:t>贪心策略</a:t>
            </a:r>
            <a:endParaRPr lang="en-US" altLang="zh-CN" b="1" dirty="0" smtClean="0"/>
          </a:p>
          <a:p>
            <a:pPr lvl="1"/>
            <a:r>
              <a:rPr lang="zh-CN" altLang="en-US" b="1" dirty="0"/>
              <a:t>最</a:t>
            </a:r>
            <a:r>
              <a:rPr lang="zh-CN" altLang="en-US" b="1" dirty="0" smtClean="0"/>
              <a:t>短活动优先</a:t>
            </a:r>
            <a:endParaRPr lang="en-US" altLang="zh-CN" b="1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 smtClean="0"/>
          </a:p>
          <a:p>
            <a:pPr lvl="1"/>
            <a:r>
              <a:rPr lang="zh-CN" altLang="en-US" b="1" dirty="0" smtClean="0"/>
              <a:t>最先开始优先</a:t>
            </a:r>
            <a:endParaRPr lang="en-US" altLang="zh-CN" b="1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b="1" dirty="0" smtClean="0"/>
              <a:t>最早结束优先</a:t>
            </a:r>
            <a:endParaRPr lang="en-US" altLang="zh-CN" b="1" dirty="0" smtClean="0"/>
          </a:p>
          <a:p>
            <a:pPr lvl="2"/>
            <a:r>
              <a:rPr lang="zh-CN" altLang="en-US" sz="2200" b="1" dirty="0" smtClean="0"/>
              <a:t>每次选择</a:t>
            </a:r>
            <a:r>
              <a:rPr lang="zh-CN" altLang="en-US" sz="2200" b="1" dirty="0"/>
              <a:t>结束时间最早的活动，以便留出更多时间给后续活动。</a:t>
            </a:r>
          </a:p>
          <a:p>
            <a:pPr marL="457200" lvl="1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21" name="Line 3"/>
          <p:cNvSpPr>
            <a:spLocks noChangeShapeType="1"/>
          </p:cNvSpPr>
          <p:nvPr/>
        </p:nvSpPr>
        <p:spPr bwMode="auto">
          <a:xfrm>
            <a:off x="3296161" y="2635997"/>
            <a:ext cx="5904656" cy="824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3253769" y="2672085"/>
            <a:ext cx="577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en-US" sz="2000"/>
              <a:t>0    1    2    3    4    5    6    7    8    9    10  11  12  13  14</a:t>
            </a:r>
          </a:p>
        </p:txBody>
      </p:sp>
      <p:sp>
        <p:nvSpPr>
          <p:cNvPr id="23" name="Rectangle 58"/>
          <p:cNvSpPr>
            <a:spLocks noChangeArrowheads="1"/>
          </p:cNvSpPr>
          <p:nvPr/>
        </p:nvSpPr>
        <p:spPr bwMode="auto">
          <a:xfrm>
            <a:off x="7070193" y="2299171"/>
            <a:ext cx="1524000" cy="228600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" name="Rectangle 60"/>
          <p:cNvSpPr>
            <a:spLocks noChangeArrowheads="1"/>
          </p:cNvSpPr>
          <p:nvPr/>
        </p:nvSpPr>
        <p:spPr bwMode="auto">
          <a:xfrm>
            <a:off x="3757825" y="2301850"/>
            <a:ext cx="3096344" cy="225921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" name="Rectangle 61"/>
          <p:cNvSpPr>
            <a:spLocks noChangeArrowheads="1"/>
          </p:cNvSpPr>
          <p:nvPr/>
        </p:nvSpPr>
        <p:spPr bwMode="auto">
          <a:xfrm>
            <a:off x="6545177" y="1932352"/>
            <a:ext cx="762000" cy="228600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" name="Text Box 64"/>
          <p:cNvSpPr txBox="1">
            <a:spLocks noChangeArrowheads="1"/>
          </p:cNvSpPr>
          <p:nvPr/>
        </p:nvSpPr>
        <p:spPr bwMode="auto">
          <a:xfrm>
            <a:off x="9005936" y="2653035"/>
            <a:ext cx="258416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1800" dirty="0" smtClean="0"/>
              <a:t>t</a:t>
            </a:r>
            <a:endParaRPr lang="zh-CN" altLang="en-US" sz="1800" dirty="0"/>
          </a:p>
        </p:txBody>
      </p:sp>
      <p:sp>
        <p:nvSpPr>
          <p:cNvPr id="27" name="Line 3"/>
          <p:cNvSpPr>
            <a:spLocks noChangeShapeType="1"/>
          </p:cNvSpPr>
          <p:nvPr/>
        </p:nvSpPr>
        <p:spPr bwMode="auto">
          <a:xfrm>
            <a:off x="3368169" y="4292181"/>
            <a:ext cx="5904656" cy="824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8" name="Text Box 4"/>
          <p:cNvSpPr txBox="1">
            <a:spLocks noChangeArrowheads="1"/>
          </p:cNvSpPr>
          <p:nvPr/>
        </p:nvSpPr>
        <p:spPr bwMode="auto">
          <a:xfrm>
            <a:off x="3325777" y="4328269"/>
            <a:ext cx="577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en-US" sz="2000"/>
              <a:t>0    1    2    3    4    5    6    7    8    9    10  11  12  13  14</a:t>
            </a:r>
          </a:p>
        </p:txBody>
      </p:sp>
      <p:sp>
        <p:nvSpPr>
          <p:cNvPr id="29" name="Rectangle 58"/>
          <p:cNvSpPr>
            <a:spLocks noChangeArrowheads="1"/>
          </p:cNvSpPr>
          <p:nvPr/>
        </p:nvSpPr>
        <p:spPr bwMode="auto">
          <a:xfrm>
            <a:off x="6854169" y="3950738"/>
            <a:ext cx="1524000" cy="228600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" name="Rectangle 60"/>
          <p:cNvSpPr>
            <a:spLocks noChangeArrowheads="1"/>
          </p:cNvSpPr>
          <p:nvPr/>
        </p:nvSpPr>
        <p:spPr bwMode="auto">
          <a:xfrm>
            <a:off x="4279010" y="3945793"/>
            <a:ext cx="2338175" cy="233545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1" name="Rectangle 61"/>
          <p:cNvSpPr>
            <a:spLocks noChangeArrowheads="1"/>
          </p:cNvSpPr>
          <p:nvPr/>
        </p:nvSpPr>
        <p:spPr bwMode="auto">
          <a:xfrm>
            <a:off x="3863752" y="3651720"/>
            <a:ext cx="3587441" cy="198544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2" name="Text Box 64"/>
          <p:cNvSpPr txBox="1">
            <a:spLocks noChangeArrowheads="1"/>
          </p:cNvSpPr>
          <p:nvPr/>
        </p:nvSpPr>
        <p:spPr bwMode="auto">
          <a:xfrm>
            <a:off x="9077944" y="4309219"/>
            <a:ext cx="258416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1800" dirty="0" smtClean="0"/>
              <a:t>t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019648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 animBg="1"/>
      <p:bldP spid="24" grpId="0" animBg="1"/>
      <p:bldP spid="25" grpId="0" animBg="1"/>
      <p:bldP spid="26" grpId="0"/>
      <p:bldP spid="27" grpId="0" animBg="1"/>
      <p:bldP spid="28" grpId="0"/>
      <p:bldP spid="29" grpId="0" animBg="1"/>
      <p:bldP spid="30" grpId="0" animBg="1"/>
      <p:bldP spid="31" grpId="0" animBg="1"/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二、活动安排问题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dirty="0" smtClean="0"/>
              <a:t>贪心策略</a:t>
            </a:r>
            <a:endParaRPr lang="en-US" altLang="zh-CN" b="1" dirty="0" smtClean="0"/>
          </a:p>
          <a:p>
            <a:pPr lvl="1"/>
            <a:r>
              <a:rPr lang="zh-CN" altLang="en-US" b="1" dirty="0" smtClean="0"/>
              <a:t>最早结束优先：每次选择结束时间最早的活动，以便留出更多时间给后续活动。</a:t>
            </a:r>
            <a:endParaRPr lang="en-US" altLang="zh-CN" b="1" dirty="0" smtClean="0"/>
          </a:p>
          <a:p>
            <a:pPr lvl="2"/>
            <a:r>
              <a:rPr lang="zh-CN" altLang="en-US" sz="2200" b="1" dirty="0" smtClean="0"/>
              <a:t>先按照结束时间将活动升序排序（从早到晚）。</a:t>
            </a:r>
          </a:p>
          <a:p>
            <a:pPr lvl="2"/>
            <a:endParaRPr lang="zh-CN" altLang="en-US" dirty="0" smtClean="0"/>
          </a:p>
          <a:p>
            <a:pPr marL="457200" lvl="1" indent="0">
              <a:buNone/>
            </a:pPr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17" name="Line 6"/>
          <p:cNvSpPr>
            <a:spLocks noChangeShapeType="1"/>
          </p:cNvSpPr>
          <p:nvPr/>
        </p:nvSpPr>
        <p:spPr bwMode="auto">
          <a:xfrm flipH="1" flipV="1">
            <a:off x="6739866" y="2547587"/>
            <a:ext cx="2629" cy="3482386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" name="Line 3"/>
          <p:cNvSpPr>
            <a:spLocks noChangeShapeType="1"/>
          </p:cNvSpPr>
          <p:nvPr/>
        </p:nvSpPr>
        <p:spPr bwMode="auto">
          <a:xfrm>
            <a:off x="5850360" y="6020373"/>
            <a:ext cx="5904656" cy="824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" name="Text Box 4"/>
          <p:cNvSpPr txBox="1">
            <a:spLocks noChangeArrowheads="1"/>
          </p:cNvSpPr>
          <p:nvPr/>
        </p:nvSpPr>
        <p:spPr bwMode="auto">
          <a:xfrm>
            <a:off x="5807968" y="6056461"/>
            <a:ext cx="577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en-US" sz="2000"/>
              <a:t>0    1    2    3    4    5    6    7    8    9    10  11  12  13  14</a:t>
            </a:r>
          </a:p>
        </p:txBody>
      </p:sp>
      <p:sp>
        <p:nvSpPr>
          <p:cNvPr id="20" name="Line 5"/>
          <p:cNvSpPr>
            <a:spLocks noChangeShapeType="1"/>
          </p:cNvSpPr>
          <p:nvPr/>
        </p:nvSpPr>
        <p:spPr bwMode="auto">
          <a:xfrm flipV="1">
            <a:off x="5980494" y="2491981"/>
            <a:ext cx="10343" cy="3539579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3" name="Line 6"/>
          <p:cNvSpPr>
            <a:spLocks noChangeShapeType="1"/>
          </p:cNvSpPr>
          <p:nvPr/>
        </p:nvSpPr>
        <p:spPr bwMode="auto">
          <a:xfrm flipV="1">
            <a:off x="6361494" y="2547586"/>
            <a:ext cx="10343" cy="3480799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4" name="Line 8"/>
          <p:cNvSpPr>
            <a:spLocks noChangeShapeType="1"/>
          </p:cNvSpPr>
          <p:nvPr/>
        </p:nvSpPr>
        <p:spPr bwMode="auto">
          <a:xfrm flipH="1" flipV="1">
            <a:off x="7120866" y="2547587"/>
            <a:ext cx="2629" cy="3483974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5" name="Line 9"/>
          <p:cNvSpPr>
            <a:spLocks noChangeShapeType="1"/>
          </p:cNvSpPr>
          <p:nvPr/>
        </p:nvSpPr>
        <p:spPr bwMode="auto">
          <a:xfrm flipH="1" flipV="1">
            <a:off x="7488894" y="2547587"/>
            <a:ext cx="15601" cy="3483974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6" name="Line 10"/>
          <p:cNvSpPr>
            <a:spLocks noChangeShapeType="1"/>
          </p:cNvSpPr>
          <p:nvPr/>
        </p:nvSpPr>
        <p:spPr bwMode="auto">
          <a:xfrm flipH="1" flipV="1">
            <a:off x="7883905" y="2547587"/>
            <a:ext cx="1590" cy="3483973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7" name="Line 11"/>
          <p:cNvSpPr>
            <a:spLocks noChangeShapeType="1"/>
          </p:cNvSpPr>
          <p:nvPr/>
        </p:nvSpPr>
        <p:spPr bwMode="auto">
          <a:xfrm flipH="1" flipV="1">
            <a:off x="8264906" y="2547589"/>
            <a:ext cx="1589" cy="3483972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8" name="Line 12"/>
          <p:cNvSpPr>
            <a:spLocks noChangeShapeType="1"/>
          </p:cNvSpPr>
          <p:nvPr/>
        </p:nvSpPr>
        <p:spPr bwMode="auto">
          <a:xfrm flipH="1" flipV="1">
            <a:off x="8645905" y="2547588"/>
            <a:ext cx="1590" cy="348397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9" name="Line 13"/>
          <p:cNvSpPr>
            <a:spLocks noChangeShapeType="1"/>
          </p:cNvSpPr>
          <p:nvPr/>
        </p:nvSpPr>
        <p:spPr bwMode="auto">
          <a:xfrm flipH="1" flipV="1">
            <a:off x="9041467" y="2547590"/>
            <a:ext cx="2630" cy="3482384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0" name="Line 14"/>
          <p:cNvSpPr>
            <a:spLocks noChangeShapeType="1"/>
          </p:cNvSpPr>
          <p:nvPr/>
        </p:nvSpPr>
        <p:spPr bwMode="auto">
          <a:xfrm flipV="1">
            <a:off x="9409495" y="2547590"/>
            <a:ext cx="12972" cy="3483969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dirty="0"/>
          </a:p>
        </p:txBody>
      </p:sp>
      <p:sp>
        <p:nvSpPr>
          <p:cNvPr id="41" name="Line 15"/>
          <p:cNvSpPr>
            <a:spLocks noChangeShapeType="1"/>
          </p:cNvSpPr>
          <p:nvPr/>
        </p:nvSpPr>
        <p:spPr bwMode="auto">
          <a:xfrm flipV="1">
            <a:off x="9790495" y="2547592"/>
            <a:ext cx="0" cy="3483967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2" name="Line 16"/>
          <p:cNvSpPr>
            <a:spLocks noChangeShapeType="1"/>
          </p:cNvSpPr>
          <p:nvPr/>
        </p:nvSpPr>
        <p:spPr bwMode="auto">
          <a:xfrm flipV="1">
            <a:off x="10171495" y="2547593"/>
            <a:ext cx="12974" cy="3483967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3" name="Line 17"/>
          <p:cNvSpPr>
            <a:spLocks noChangeShapeType="1"/>
          </p:cNvSpPr>
          <p:nvPr/>
        </p:nvSpPr>
        <p:spPr bwMode="auto">
          <a:xfrm flipV="1">
            <a:off x="10552494" y="2547591"/>
            <a:ext cx="12971" cy="3483969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" name="Line 18"/>
          <p:cNvSpPr>
            <a:spLocks noChangeShapeType="1"/>
          </p:cNvSpPr>
          <p:nvPr/>
        </p:nvSpPr>
        <p:spPr bwMode="auto">
          <a:xfrm flipH="1" flipV="1">
            <a:off x="10933492" y="2551413"/>
            <a:ext cx="3" cy="3480148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5" name="Line 19"/>
          <p:cNvSpPr>
            <a:spLocks noChangeShapeType="1"/>
          </p:cNvSpPr>
          <p:nvPr/>
        </p:nvSpPr>
        <p:spPr bwMode="auto">
          <a:xfrm flipH="1" flipV="1">
            <a:off x="11314493" y="2551413"/>
            <a:ext cx="1" cy="3480146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" name="Rectangle 26"/>
          <p:cNvSpPr>
            <a:spLocks noChangeArrowheads="1"/>
          </p:cNvSpPr>
          <p:nvPr/>
        </p:nvSpPr>
        <p:spPr bwMode="auto">
          <a:xfrm>
            <a:off x="9028495" y="4914736"/>
            <a:ext cx="1143000" cy="228600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募捐活动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7" name="Rectangle 31"/>
          <p:cNvSpPr>
            <a:spLocks noChangeArrowheads="1"/>
          </p:cNvSpPr>
          <p:nvPr/>
        </p:nvSpPr>
        <p:spPr bwMode="auto">
          <a:xfrm>
            <a:off x="6361495" y="2983462"/>
            <a:ext cx="1143000" cy="228600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zh-CN" altLang="en-US" sz="2000" dirty="0" smtClean="0"/>
              <a:t>演唱会</a:t>
            </a:r>
            <a:endParaRPr lang="zh-CN" altLang="en-US" sz="2000" dirty="0"/>
          </a:p>
        </p:txBody>
      </p:sp>
      <p:sp>
        <p:nvSpPr>
          <p:cNvPr id="48" name="Rectangle 45"/>
          <p:cNvSpPr>
            <a:spLocks noChangeArrowheads="1"/>
          </p:cNvSpPr>
          <p:nvPr/>
        </p:nvSpPr>
        <p:spPr bwMode="auto">
          <a:xfrm>
            <a:off x="7885495" y="3814217"/>
            <a:ext cx="762000" cy="228600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抽奖</a:t>
            </a:r>
          </a:p>
        </p:txBody>
      </p:sp>
      <p:sp>
        <p:nvSpPr>
          <p:cNvPr id="49" name="Rectangle 46"/>
          <p:cNvSpPr>
            <a:spLocks noChangeArrowheads="1"/>
          </p:cNvSpPr>
          <p:nvPr/>
        </p:nvSpPr>
        <p:spPr bwMode="auto">
          <a:xfrm>
            <a:off x="7123495" y="3251524"/>
            <a:ext cx="762000" cy="228600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广场舞</a:t>
            </a:r>
          </a:p>
        </p:txBody>
      </p:sp>
      <p:sp>
        <p:nvSpPr>
          <p:cNvPr id="50" name="Rectangle 48"/>
          <p:cNvSpPr>
            <a:spLocks noChangeArrowheads="1"/>
          </p:cNvSpPr>
          <p:nvPr/>
        </p:nvSpPr>
        <p:spPr bwMode="auto">
          <a:xfrm>
            <a:off x="5980495" y="3525825"/>
            <a:ext cx="1903413" cy="228600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夜市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" name="Rectangle 51"/>
          <p:cNvSpPr>
            <a:spLocks noChangeArrowheads="1"/>
          </p:cNvSpPr>
          <p:nvPr/>
        </p:nvSpPr>
        <p:spPr bwMode="auto">
          <a:xfrm>
            <a:off x="7123495" y="4092723"/>
            <a:ext cx="1524000" cy="228600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手机发布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2" name="Rectangle 53"/>
          <p:cNvSpPr>
            <a:spLocks noChangeArrowheads="1"/>
          </p:cNvSpPr>
          <p:nvPr/>
        </p:nvSpPr>
        <p:spPr bwMode="auto">
          <a:xfrm>
            <a:off x="7885495" y="4367824"/>
            <a:ext cx="1524000" cy="228600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美食汇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3" name="Rectangle 55"/>
          <p:cNvSpPr>
            <a:spLocks noChangeArrowheads="1"/>
          </p:cNvSpPr>
          <p:nvPr/>
        </p:nvSpPr>
        <p:spPr bwMode="auto">
          <a:xfrm>
            <a:off x="8266495" y="4640426"/>
            <a:ext cx="1524000" cy="228600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服装打折促销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4" name="Rectangle 58"/>
          <p:cNvSpPr>
            <a:spLocks noChangeArrowheads="1"/>
          </p:cNvSpPr>
          <p:nvPr/>
        </p:nvSpPr>
        <p:spPr bwMode="auto">
          <a:xfrm>
            <a:off x="9028495" y="5193819"/>
            <a:ext cx="1524000" cy="228600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儿童活动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5" name="Rectangle 60"/>
          <p:cNvSpPr>
            <a:spLocks noChangeArrowheads="1"/>
          </p:cNvSpPr>
          <p:nvPr/>
        </p:nvSpPr>
        <p:spPr bwMode="auto">
          <a:xfrm>
            <a:off x="6742495" y="5465638"/>
            <a:ext cx="4191000" cy="228600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车展</a:t>
            </a:r>
          </a:p>
        </p:txBody>
      </p:sp>
      <p:sp>
        <p:nvSpPr>
          <p:cNvPr id="56" name="Rectangle 61"/>
          <p:cNvSpPr>
            <a:spLocks noChangeArrowheads="1"/>
          </p:cNvSpPr>
          <p:nvPr/>
        </p:nvSpPr>
        <p:spPr bwMode="auto">
          <a:xfrm>
            <a:off x="10552495" y="5721651"/>
            <a:ext cx="762000" cy="228600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开业</a:t>
            </a:r>
          </a:p>
        </p:txBody>
      </p:sp>
      <p:sp>
        <p:nvSpPr>
          <p:cNvPr id="57" name="Text Box 64"/>
          <p:cNvSpPr txBox="1">
            <a:spLocks noChangeArrowheads="1"/>
          </p:cNvSpPr>
          <p:nvPr/>
        </p:nvSpPr>
        <p:spPr bwMode="auto">
          <a:xfrm>
            <a:off x="11560135" y="6037411"/>
            <a:ext cx="258416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1800" dirty="0" smtClean="0"/>
              <a:t>t</a:t>
            </a:r>
            <a:endParaRPr lang="zh-CN" altLang="en-US" sz="1800" dirty="0"/>
          </a:p>
        </p:txBody>
      </p:sp>
      <p:graphicFrame>
        <p:nvGraphicFramePr>
          <p:cNvPr id="58" name="Group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47096"/>
              </p:ext>
            </p:extLst>
          </p:nvPr>
        </p:nvGraphicFramePr>
        <p:xfrm>
          <a:off x="786840" y="2833698"/>
          <a:ext cx="5022660" cy="1210098"/>
        </p:xfrm>
        <a:graphic>
          <a:graphicData uri="http://schemas.openxmlformats.org/drawingml/2006/table">
            <a:tbl>
              <a:tblPr/>
              <a:tblGrid>
                <a:gridCol w="558073"/>
                <a:gridCol w="348796"/>
                <a:gridCol w="348796"/>
                <a:gridCol w="418555"/>
                <a:gridCol w="418555"/>
                <a:gridCol w="418555"/>
                <a:gridCol w="418555"/>
                <a:gridCol w="418555"/>
                <a:gridCol w="418555"/>
                <a:gridCol w="418555"/>
                <a:gridCol w="418555"/>
                <a:gridCol w="418555"/>
              </a:tblGrid>
              <a:tr h="3664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</a:t>
                      </a:r>
                      <a:r>
                        <a:rPr kumimoji="0" lang="en-US" altLang="zh-CN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789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s[i]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212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f[</a:t>
                      </a:r>
                      <a:r>
                        <a:rPr kumimoji="0" lang="en-US" altLang="zh-CN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 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132417" y="4198039"/>
            <a:ext cx="4549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zh-CN" altLang="en-US" sz="2400" dirty="0" smtClean="0">
                <a:solidFill>
                  <a:srgbClr val="FF0000"/>
                </a:solidFill>
              </a:rPr>
              <a:t>例：待</a:t>
            </a:r>
            <a:r>
              <a:rPr lang="zh-CN" altLang="en-US" sz="2400" dirty="0">
                <a:solidFill>
                  <a:srgbClr val="FF0000"/>
                </a:solidFill>
              </a:rPr>
              <a:t>安排的</a:t>
            </a:r>
            <a:r>
              <a:rPr lang="en-US" altLang="zh-CN" sz="2400" dirty="0">
                <a:solidFill>
                  <a:srgbClr val="FF0000"/>
                </a:solidFill>
              </a:rPr>
              <a:t>11</a:t>
            </a:r>
            <a:r>
              <a:rPr lang="zh-CN" altLang="en-US" sz="2400" dirty="0">
                <a:solidFill>
                  <a:srgbClr val="FF0000"/>
                </a:solidFill>
              </a:rPr>
              <a:t>个活动按结束时间从早到晚</a:t>
            </a:r>
            <a:r>
              <a:rPr lang="zh-CN" altLang="en-US" sz="2400" dirty="0" smtClean="0">
                <a:solidFill>
                  <a:srgbClr val="FF0000"/>
                </a:solidFill>
              </a:rPr>
              <a:t>排序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11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81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6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7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9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0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95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0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1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3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4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6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7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12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7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8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0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1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5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26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7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  <p:bldP spid="20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7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>
          <a:xfrm>
            <a:off x="11376589" y="6592267"/>
            <a:ext cx="660681" cy="365125"/>
          </a:xfrm>
        </p:spPr>
        <p:txBody>
          <a:bodyPr/>
          <a:lstStyle/>
          <a:p>
            <a:fld id="{6C276BF9-DA2C-4EDA-B310-41054C53A8AE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二、活动安排问题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23392" y="1040694"/>
            <a:ext cx="11089232" cy="4752975"/>
          </a:xfrm>
        </p:spPr>
        <p:txBody>
          <a:bodyPr/>
          <a:lstStyle/>
          <a:p>
            <a:r>
              <a:rPr lang="zh-CN" altLang="en-US" b="1" dirty="0" smtClean="0"/>
              <a:t>证明贪心策略正确性</a:t>
            </a:r>
            <a:endParaRPr lang="en-US" altLang="zh-CN" b="1" dirty="0" smtClean="0"/>
          </a:p>
          <a:p>
            <a:pPr lvl="1"/>
            <a:r>
              <a:rPr lang="zh-CN" altLang="en-US" b="1" dirty="0" smtClean="0"/>
              <a:t>贪心策略：最早结束优先</a:t>
            </a:r>
            <a:endParaRPr lang="en-US" altLang="zh-CN" b="1" dirty="0" smtClean="0"/>
          </a:p>
          <a:p>
            <a:pPr lvl="2"/>
            <a:r>
              <a:rPr lang="zh-CN" altLang="en-US" sz="2200" b="1" dirty="0" smtClean="0"/>
              <a:t>证明：反证法，贪心解非最优，存在更优</a:t>
            </a:r>
            <a:r>
              <a:rPr lang="zh-CN" altLang="en-US" sz="2200" b="1" dirty="0"/>
              <a:t>解（贪心解不劣于</a:t>
            </a:r>
            <a:r>
              <a:rPr lang="zh-CN" altLang="en-US" sz="2200" b="1" dirty="0" smtClean="0"/>
              <a:t>最优解）</a:t>
            </a:r>
            <a:endParaRPr lang="en-US" altLang="zh-CN" sz="2200" b="1" dirty="0" smtClean="0"/>
          </a:p>
          <a:p>
            <a:pPr marL="457200" lvl="1" indent="0">
              <a:buNone/>
            </a:pPr>
            <a:endParaRPr lang="en-US" altLang="zh-CN" b="1" dirty="0"/>
          </a:p>
          <a:p>
            <a:endParaRPr lang="zh-CN" altLang="en-US" dirty="0"/>
          </a:p>
        </p:txBody>
      </p:sp>
      <p:sp>
        <p:nvSpPr>
          <p:cNvPr id="17" name="Line 6"/>
          <p:cNvSpPr>
            <a:spLocks noChangeShapeType="1"/>
          </p:cNvSpPr>
          <p:nvPr/>
        </p:nvSpPr>
        <p:spPr bwMode="auto">
          <a:xfrm flipH="1" flipV="1">
            <a:off x="6995664" y="2816097"/>
            <a:ext cx="1" cy="3249961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" name="Line 3"/>
          <p:cNvSpPr>
            <a:spLocks noChangeShapeType="1"/>
          </p:cNvSpPr>
          <p:nvPr/>
        </p:nvSpPr>
        <p:spPr bwMode="auto">
          <a:xfrm>
            <a:off x="6230482" y="6098405"/>
            <a:ext cx="5482142" cy="122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" name="Text Box 4"/>
          <p:cNvSpPr txBox="1">
            <a:spLocks noChangeArrowheads="1"/>
          </p:cNvSpPr>
          <p:nvPr/>
        </p:nvSpPr>
        <p:spPr bwMode="auto">
          <a:xfrm>
            <a:off x="6084490" y="6127972"/>
            <a:ext cx="577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en-US" sz="2000" dirty="0"/>
              <a:t>0    1    2    3    4    5    6    7    8    9    10  11  12  </a:t>
            </a:r>
            <a:r>
              <a:rPr lang="zh-CN" altLang="en-US" sz="2000" dirty="0" smtClean="0"/>
              <a:t>13</a:t>
            </a:r>
            <a:endParaRPr lang="zh-CN" altLang="en-US" sz="2000" dirty="0"/>
          </a:p>
        </p:txBody>
      </p:sp>
      <p:sp>
        <p:nvSpPr>
          <p:cNvPr id="20" name="Line 5"/>
          <p:cNvSpPr>
            <a:spLocks noChangeShapeType="1"/>
          </p:cNvSpPr>
          <p:nvPr/>
        </p:nvSpPr>
        <p:spPr bwMode="auto">
          <a:xfrm flipH="1" flipV="1">
            <a:off x="6230482" y="2816095"/>
            <a:ext cx="3183" cy="325155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3" name="Line 6"/>
          <p:cNvSpPr>
            <a:spLocks noChangeShapeType="1"/>
          </p:cNvSpPr>
          <p:nvPr/>
        </p:nvSpPr>
        <p:spPr bwMode="auto">
          <a:xfrm flipV="1">
            <a:off x="6614665" y="2816098"/>
            <a:ext cx="8753" cy="3248372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4" name="Line 8"/>
          <p:cNvSpPr>
            <a:spLocks noChangeShapeType="1"/>
          </p:cNvSpPr>
          <p:nvPr/>
        </p:nvSpPr>
        <p:spPr bwMode="auto">
          <a:xfrm flipH="1" flipV="1">
            <a:off x="7375073" y="2816099"/>
            <a:ext cx="1592" cy="3251548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5" name="Line 9"/>
          <p:cNvSpPr>
            <a:spLocks noChangeShapeType="1"/>
          </p:cNvSpPr>
          <p:nvPr/>
        </p:nvSpPr>
        <p:spPr bwMode="auto">
          <a:xfrm flipH="1" flipV="1">
            <a:off x="7754482" y="2816097"/>
            <a:ext cx="3183" cy="325155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6" name="Line 10"/>
          <p:cNvSpPr>
            <a:spLocks noChangeShapeType="1"/>
          </p:cNvSpPr>
          <p:nvPr/>
        </p:nvSpPr>
        <p:spPr bwMode="auto">
          <a:xfrm flipH="1" flipV="1">
            <a:off x="8137073" y="2816096"/>
            <a:ext cx="1593" cy="3251549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7" name="Line 11"/>
          <p:cNvSpPr>
            <a:spLocks noChangeShapeType="1"/>
          </p:cNvSpPr>
          <p:nvPr/>
        </p:nvSpPr>
        <p:spPr bwMode="auto">
          <a:xfrm flipH="1" flipV="1">
            <a:off x="8516486" y="2816099"/>
            <a:ext cx="3180" cy="3251548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8" name="Line 12"/>
          <p:cNvSpPr>
            <a:spLocks noChangeShapeType="1"/>
          </p:cNvSpPr>
          <p:nvPr/>
        </p:nvSpPr>
        <p:spPr bwMode="auto">
          <a:xfrm flipH="1" flipV="1">
            <a:off x="8900666" y="2816096"/>
            <a:ext cx="0" cy="3251547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9" name="Line 13"/>
          <p:cNvSpPr>
            <a:spLocks noChangeShapeType="1"/>
          </p:cNvSpPr>
          <p:nvPr/>
        </p:nvSpPr>
        <p:spPr bwMode="auto">
          <a:xfrm flipH="1" flipV="1">
            <a:off x="9283537" y="2816098"/>
            <a:ext cx="13731" cy="3249961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0" name="Line 14"/>
          <p:cNvSpPr>
            <a:spLocks noChangeShapeType="1"/>
          </p:cNvSpPr>
          <p:nvPr/>
        </p:nvSpPr>
        <p:spPr bwMode="auto">
          <a:xfrm flipV="1">
            <a:off x="9662666" y="2816098"/>
            <a:ext cx="0" cy="3251546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dirty="0"/>
          </a:p>
        </p:txBody>
      </p:sp>
      <p:sp>
        <p:nvSpPr>
          <p:cNvPr id="41" name="Line 15"/>
          <p:cNvSpPr>
            <a:spLocks noChangeShapeType="1"/>
          </p:cNvSpPr>
          <p:nvPr/>
        </p:nvSpPr>
        <p:spPr bwMode="auto">
          <a:xfrm flipV="1">
            <a:off x="10043666" y="2816097"/>
            <a:ext cx="0" cy="3251547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2" name="Line 16"/>
          <p:cNvSpPr>
            <a:spLocks noChangeShapeType="1"/>
          </p:cNvSpPr>
          <p:nvPr/>
        </p:nvSpPr>
        <p:spPr bwMode="auto">
          <a:xfrm flipV="1">
            <a:off x="10424666" y="2816096"/>
            <a:ext cx="10999" cy="3251549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3" name="Line 17"/>
          <p:cNvSpPr>
            <a:spLocks noChangeShapeType="1"/>
          </p:cNvSpPr>
          <p:nvPr/>
        </p:nvSpPr>
        <p:spPr bwMode="auto">
          <a:xfrm flipH="1" flipV="1">
            <a:off x="10805666" y="2816096"/>
            <a:ext cx="0" cy="3251548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" name="Line 18"/>
          <p:cNvSpPr>
            <a:spLocks noChangeShapeType="1"/>
          </p:cNvSpPr>
          <p:nvPr/>
        </p:nvSpPr>
        <p:spPr bwMode="auto">
          <a:xfrm flipH="1" flipV="1">
            <a:off x="11186665" y="2816097"/>
            <a:ext cx="0" cy="325155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5" name="Line 19"/>
          <p:cNvSpPr>
            <a:spLocks noChangeShapeType="1"/>
          </p:cNvSpPr>
          <p:nvPr/>
        </p:nvSpPr>
        <p:spPr bwMode="auto">
          <a:xfrm flipH="1" flipV="1">
            <a:off x="11566072" y="2816099"/>
            <a:ext cx="17195" cy="3094954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" name="Rectangle 26"/>
          <p:cNvSpPr>
            <a:spLocks noChangeArrowheads="1"/>
          </p:cNvSpPr>
          <p:nvPr/>
        </p:nvSpPr>
        <p:spPr bwMode="auto">
          <a:xfrm>
            <a:off x="9281666" y="4950822"/>
            <a:ext cx="1143000" cy="228600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7" name="Rectangle 31"/>
          <p:cNvSpPr>
            <a:spLocks noChangeArrowheads="1"/>
          </p:cNvSpPr>
          <p:nvPr/>
        </p:nvSpPr>
        <p:spPr bwMode="auto">
          <a:xfrm>
            <a:off x="6614666" y="3019548"/>
            <a:ext cx="1143000" cy="228600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zh-CN" altLang="en-US" sz="2000" dirty="0"/>
          </a:p>
        </p:txBody>
      </p:sp>
      <p:sp>
        <p:nvSpPr>
          <p:cNvPr id="48" name="Rectangle 45"/>
          <p:cNvSpPr>
            <a:spLocks noChangeArrowheads="1"/>
          </p:cNvSpPr>
          <p:nvPr/>
        </p:nvSpPr>
        <p:spPr bwMode="auto">
          <a:xfrm>
            <a:off x="8138666" y="3850303"/>
            <a:ext cx="762000" cy="228600"/>
          </a:xfrm>
          <a:prstGeom prst="rect">
            <a:avLst/>
          </a:prstGeom>
          <a:solidFill>
            <a:srgbClr val="00B050"/>
          </a:solidFill>
          <a:ln w="9525">
            <a:solidFill>
              <a:srgbClr val="00B05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9" name="Rectangle 46"/>
          <p:cNvSpPr>
            <a:spLocks noChangeArrowheads="1"/>
          </p:cNvSpPr>
          <p:nvPr/>
        </p:nvSpPr>
        <p:spPr bwMode="auto">
          <a:xfrm>
            <a:off x="7376666" y="3287610"/>
            <a:ext cx="762000" cy="228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endParaRPr lang="zh-CN" altLang="en-US" sz="2000" dirty="0">
              <a:solidFill>
                <a:schemeClr val="tx2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0" name="Rectangle 48"/>
          <p:cNvSpPr>
            <a:spLocks noChangeArrowheads="1"/>
          </p:cNvSpPr>
          <p:nvPr/>
        </p:nvSpPr>
        <p:spPr bwMode="auto">
          <a:xfrm>
            <a:off x="6233666" y="3561911"/>
            <a:ext cx="1903413" cy="228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endParaRPr lang="zh-CN" altLang="en-US" sz="2000" dirty="0">
              <a:solidFill>
                <a:schemeClr val="tx2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" name="Rectangle 51"/>
          <p:cNvSpPr>
            <a:spLocks noChangeArrowheads="1"/>
          </p:cNvSpPr>
          <p:nvPr/>
        </p:nvSpPr>
        <p:spPr bwMode="auto">
          <a:xfrm>
            <a:off x="7376666" y="4128809"/>
            <a:ext cx="1524000" cy="228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endParaRPr lang="zh-CN" altLang="en-US" sz="2000" dirty="0">
              <a:solidFill>
                <a:schemeClr val="tx2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2" name="Rectangle 53"/>
          <p:cNvSpPr>
            <a:spLocks noChangeArrowheads="1"/>
          </p:cNvSpPr>
          <p:nvPr/>
        </p:nvSpPr>
        <p:spPr bwMode="auto">
          <a:xfrm>
            <a:off x="8138666" y="4403910"/>
            <a:ext cx="1524000" cy="228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endParaRPr lang="zh-CN" altLang="en-US" sz="2000" dirty="0">
              <a:solidFill>
                <a:schemeClr val="tx2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3" name="Rectangle 55"/>
          <p:cNvSpPr>
            <a:spLocks noChangeArrowheads="1"/>
          </p:cNvSpPr>
          <p:nvPr/>
        </p:nvSpPr>
        <p:spPr bwMode="auto">
          <a:xfrm>
            <a:off x="8519666" y="4676512"/>
            <a:ext cx="1524000" cy="228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endParaRPr lang="zh-CN" altLang="en-US" sz="2000" dirty="0">
              <a:solidFill>
                <a:schemeClr val="tx2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4" name="Rectangle 58"/>
          <p:cNvSpPr>
            <a:spLocks noChangeArrowheads="1"/>
          </p:cNvSpPr>
          <p:nvPr/>
        </p:nvSpPr>
        <p:spPr bwMode="auto">
          <a:xfrm>
            <a:off x="9281666" y="5229905"/>
            <a:ext cx="1524000" cy="228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endParaRPr lang="zh-CN" altLang="en-US" sz="2000" dirty="0">
              <a:solidFill>
                <a:schemeClr val="tx2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5" name="Rectangle 60"/>
          <p:cNvSpPr>
            <a:spLocks noChangeArrowheads="1"/>
          </p:cNvSpPr>
          <p:nvPr/>
        </p:nvSpPr>
        <p:spPr bwMode="auto">
          <a:xfrm>
            <a:off x="6995666" y="5501724"/>
            <a:ext cx="4191000" cy="228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endParaRPr lang="zh-CN" altLang="en-US" sz="2000" dirty="0">
              <a:solidFill>
                <a:schemeClr val="tx2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6" name="Rectangle 61"/>
          <p:cNvSpPr>
            <a:spLocks noChangeArrowheads="1"/>
          </p:cNvSpPr>
          <p:nvPr/>
        </p:nvSpPr>
        <p:spPr bwMode="auto">
          <a:xfrm>
            <a:off x="10805666" y="5757737"/>
            <a:ext cx="762000" cy="228600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8" name="Line 6"/>
          <p:cNvSpPr>
            <a:spLocks noChangeShapeType="1"/>
          </p:cNvSpPr>
          <p:nvPr/>
        </p:nvSpPr>
        <p:spPr bwMode="auto">
          <a:xfrm flipH="1" flipV="1">
            <a:off x="1220365" y="2803640"/>
            <a:ext cx="1" cy="3249961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9" name="Line 3"/>
          <p:cNvSpPr>
            <a:spLocks noChangeShapeType="1"/>
          </p:cNvSpPr>
          <p:nvPr/>
        </p:nvSpPr>
        <p:spPr bwMode="auto">
          <a:xfrm>
            <a:off x="434977" y="6098405"/>
            <a:ext cx="5482142" cy="506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0" name="Text Box 4"/>
          <p:cNvSpPr txBox="1">
            <a:spLocks noChangeArrowheads="1"/>
          </p:cNvSpPr>
          <p:nvPr/>
        </p:nvSpPr>
        <p:spPr bwMode="auto">
          <a:xfrm>
            <a:off x="285761" y="6115515"/>
            <a:ext cx="56662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en-US" sz="2000" dirty="0"/>
              <a:t>0    1    2    3    4    5    6    7    8    9    10  11  12  </a:t>
            </a:r>
            <a:r>
              <a:rPr lang="zh-CN" altLang="en-US" sz="2000" dirty="0" smtClean="0"/>
              <a:t>13</a:t>
            </a:r>
            <a:endParaRPr lang="zh-CN" altLang="en-US" sz="2000" dirty="0"/>
          </a:p>
        </p:txBody>
      </p:sp>
      <p:sp>
        <p:nvSpPr>
          <p:cNvPr id="61" name="Line 5"/>
          <p:cNvSpPr>
            <a:spLocks noChangeShapeType="1"/>
          </p:cNvSpPr>
          <p:nvPr/>
        </p:nvSpPr>
        <p:spPr bwMode="auto">
          <a:xfrm flipH="1" flipV="1">
            <a:off x="455183" y="2803638"/>
            <a:ext cx="3183" cy="325155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2" name="Line 6"/>
          <p:cNvSpPr>
            <a:spLocks noChangeShapeType="1"/>
          </p:cNvSpPr>
          <p:nvPr/>
        </p:nvSpPr>
        <p:spPr bwMode="auto">
          <a:xfrm flipV="1">
            <a:off x="839366" y="2803641"/>
            <a:ext cx="8753" cy="3248372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3" name="Line 8"/>
          <p:cNvSpPr>
            <a:spLocks noChangeShapeType="1"/>
          </p:cNvSpPr>
          <p:nvPr/>
        </p:nvSpPr>
        <p:spPr bwMode="auto">
          <a:xfrm flipH="1" flipV="1">
            <a:off x="1599774" y="2803642"/>
            <a:ext cx="1592" cy="3251548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4" name="Line 9"/>
          <p:cNvSpPr>
            <a:spLocks noChangeShapeType="1"/>
          </p:cNvSpPr>
          <p:nvPr/>
        </p:nvSpPr>
        <p:spPr bwMode="auto">
          <a:xfrm flipH="1" flipV="1">
            <a:off x="1979183" y="2803640"/>
            <a:ext cx="3183" cy="325155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5" name="Line 10"/>
          <p:cNvSpPr>
            <a:spLocks noChangeShapeType="1"/>
          </p:cNvSpPr>
          <p:nvPr/>
        </p:nvSpPr>
        <p:spPr bwMode="auto">
          <a:xfrm flipH="1" flipV="1">
            <a:off x="2361774" y="2803639"/>
            <a:ext cx="1593" cy="3251549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6" name="Line 11"/>
          <p:cNvSpPr>
            <a:spLocks noChangeShapeType="1"/>
          </p:cNvSpPr>
          <p:nvPr/>
        </p:nvSpPr>
        <p:spPr bwMode="auto">
          <a:xfrm flipH="1" flipV="1">
            <a:off x="2741187" y="2803642"/>
            <a:ext cx="3180" cy="3251548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7" name="Line 12"/>
          <p:cNvSpPr>
            <a:spLocks noChangeShapeType="1"/>
          </p:cNvSpPr>
          <p:nvPr/>
        </p:nvSpPr>
        <p:spPr bwMode="auto">
          <a:xfrm flipH="1" flipV="1">
            <a:off x="3125367" y="2803639"/>
            <a:ext cx="0" cy="3251547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8" name="Line 13"/>
          <p:cNvSpPr>
            <a:spLocks noChangeShapeType="1"/>
          </p:cNvSpPr>
          <p:nvPr/>
        </p:nvSpPr>
        <p:spPr bwMode="auto">
          <a:xfrm flipH="1" flipV="1">
            <a:off x="3508238" y="2803641"/>
            <a:ext cx="13731" cy="3249961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9" name="Line 14"/>
          <p:cNvSpPr>
            <a:spLocks noChangeShapeType="1"/>
          </p:cNvSpPr>
          <p:nvPr/>
        </p:nvSpPr>
        <p:spPr bwMode="auto">
          <a:xfrm flipV="1">
            <a:off x="3887367" y="2803641"/>
            <a:ext cx="0" cy="3251546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dirty="0"/>
          </a:p>
        </p:txBody>
      </p:sp>
      <p:sp>
        <p:nvSpPr>
          <p:cNvPr id="70" name="Line 15"/>
          <p:cNvSpPr>
            <a:spLocks noChangeShapeType="1"/>
          </p:cNvSpPr>
          <p:nvPr/>
        </p:nvSpPr>
        <p:spPr bwMode="auto">
          <a:xfrm flipV="1">
            <a:off x="4268367" y="2803640"/>
            <a:ext cx="0" cy="3251547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1" name="Line 16"/>
          <p:cNvSpPr>
            <a:spLocks noChangeShapeType="1"/>
          </p:cNvSpPr>
          <p:nvPr/>
        </p:nvSpPr>
        <p:spPr bwMode="auto">
          <a:xfrm flipV="1">
            <a:off x="4649367" y="2803639"/>
            <a:ext cx="10999" cy="3251549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2" name="Line 17"/>
          <p:cNvSpPr>
            <a:spLocks noChangeShapeType="1"/>
          </p:cNvSpPr>
          <p:nvPr/>
        </p:nvSpPr>
        <p:spPr bwMode="auto">
          <a:xfrm flipH="1" flipV="1">
            <a:off x="5030367" y="2803639"/>
            <a:ext cx="0" cy="3251548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3" name="Line 18"/>
          <p:cNvSpPr>
            <a:spLocks noChangeShapeType="1"/>
          </p:cNvSpPr>
          <p:nvPr/>
        </p:nvSpPr>
        <p:spPr bwMode="auto">
          <a:xfrm flipH="1" flipV="1">
            <a:off x="5411366" y="2803640"/>
            <a:ext cx="0" cy="325155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4" name="Line 19"/>
          <p:cNvSpPr>
            <a:spLocks noChangeShapeType="1"/>
          </p:cNvSpPr>
          <p:nvPr/>
        </p:nvSpPr>
        <p:spPr bwMode="auto">
          <a:xfrm flipH="1" flipV="1">
            <a:off x="5790773" y="2803642"/>
            <a:ext cx="17195" cy="3094954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5" name="Rectangle 26"/>
          <p:cNvSpPr>
            <a:spLocks noChangeArrowheads="1"/>
          </p:cNvSpPr>
          <p:nvPr/>
        </p:nvSpPr>
        <p:spPr bwMode="auto">
          <a:xfrm>
            <a:off x="3506367" y="4938365"/>
            <a:ext cx="1143000" cy="228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rgbClr val="92D05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6" name="Rectangle 31"/>
          <p:cNvSpPr>
            <a:spLocks noChangeArrowheads="1"/>
          </p:cNvSpPr>
          <p:nvPr/>
        </p:nvSpPr>
        <p:spPr bwMode="auto">
          <a:xfrm>
            <a:off x="839367" y="3007091"/>
            <a:ext cx="1143000" cy="2286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zh-CN" altLang="en-US" sz="2000" dirty="0"/>
          </a:p>
        </p:txBody>
      </p:sp>
      <p:sp>
        <p:nvSpPr>
          <p:cNvPr id="77" name="Rectangle 45"/>
          <p:cNvSpPr>
            <a:spLocks noChangeArrowheads="1"/>
          </p:cNvSpPr>
          <p:nvPr/>
        </p:nvSpPr>
        <p:spPr bwMode="auto">
          <a:xfrm>
            <a:off x="2363367" y="3837846"/>
            <a:ext cx="762000" cy="2286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8" name="Rectangle 46"/>
          <p:cNvSpPr>
            <a:spLocks noChangeArrowheads="1"/>
          </p:cNvSpPr>
          <p:nvPr/>
        </p:nvSpPr>
        <p:spPr bwMode="auto">
          <a:xfrm>
            <a:off x="1601367" y="3275153"/>
            <a:ext cx="762000" cy="228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endParaRPr lang="zh-CN" altLang="en-US" sz="2000" dirty="0">
              <a:solidFill>
                <a:schemeClr val="tx2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9" name="Rectangle 48"/>
          <p:cNvSpPr>
            <a:spLocks noChangeArrowheads="1"/>
          </p:cNvSpPr>
          <p:nvPr/>
        </p:nvSpPr>
        <p:spPr bwMode="auto">
          <a:xfrm>
            <a:off x="458367" y="3549454"/>
            <a:ext cx="1903413" cy="228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endParaRPr lang="zh-CN" altLang="en-US" sz="2000" dirty="0">
              <a:solidFill>
                <a:schemeClr val="tx2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0" name="Rectangle 51"/>
          <p:cNvSpPr>
            <a:spLocks noChangeArrowheads="1"/>
          </p:cNvSpPr>
          <p:nvPr/>
        </p:nvSpPr>
        <p:spPr bwMode="auto">
          <a:xfrm>
            <a:off x="1601367" y="4116352"/>
            <a:ext cx="1524000" cy="228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endParaRPr lang="zh-CN" altLang="en-US" sz="2000" dirty="0">
              <a:solidFill>
                <a:schemeClr val="tx2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1" name="Rectangle 53"/>
          <p:cNvSpPr>
            <a:spLocks noChangeArrowheads="1"/>
          </p:cNvSpPr>
          <p:nvPr/>
        </p:nvSpPr>
        <p:spPr bwMode="auto">
          <a:xfrm>
            <a:off x="2363367" y="4391453"/>
            <a:ext cx="1524000" cy="228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endParaRPr lang="zh-CN" altLang="en-US" sz="2000" dirty="0">
              <a:solidFill>
                <a:schemeClr val="tx2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2" name="Rectangle 55"/>
          <p:cNvSpPr>
            <a:spLocks noChangeArrowheads="1"/>
          </p:cNvSpPr>
          <p:nvPr/>
        </p:nvSpPr>
        <p:spPr bwMode="auto">
          <a:xfrm>
            <a:off x="2744367" y="4664055"/>
            <a:ext cx="1524000" cy="228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endParaRPr lang="zh-CN" altLang="en-US" sz="2000" dirty="0">
              <a:solidFill>
                <a:schemeClr val="tx2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3" name="Rectangle 58"/>
          <p:cNvSpPr>
            <a:spLocks noChangeArrowheads="1"/>
          </p:cNvSpPr>
          <p:nvPr/>
        </p:nvSpPr>
        <p:spPr bwMode="auto">
          <a:xfrm>
            <a:off x="3506367" y="5217448"/>
            <a:ext cx="1524000" cy="2286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endParaRPr lang="zh-CN" altLang="en-US" sz="2000" dirty="0">
              <a:solidFill>
                <a:schemeClr val="tx2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4" name="Rectangle 60"/>
          <p:cNvSpPr>
            <a:spLocks noChangeArrowheads="1"/>
          </p:cNvSpPr>
          <p:nvPr/>
        </p:nvSpPr>
        <p:spPr bwMode="auto">
          <a:xfrm>
            <a:off x="1220367" y="5489267"/>
            <a:ext cx="4191000" cy="228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endParaRPr lang="zh-CN" altLang="en-US" sz="2000" dirty="0">
              <a:solidFill>
                <a:schemeClr val="tx2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5" name="Rectangle 61"/>
          <p:cNvSpPr>
            <a:spLocks noChangeArrowheads="1"/>
          </p:cNvSpPr>
          <p:nvPr/>
        </p:nvSpPr>
        <p:spPr bwMode="auto">
          <a:xfrm>
            <a:off x="5030367" y="5745280"/>
            <a:ext cx="762000" cy="2286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75520" y="236129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任取最优解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8660412" y="236129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00B050"/>
                </a:solidFill>
              </a:rPr>
              <a:t>贪心解</a:t>
            </a:r>
            <a:endParaRPr lang="zh-CN" altLang="en-US" sz="2400" b="1" dirty="0">
              <a:solidFill>
                <a:srgbClr val="00B050"/>
              </a:solidFill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2147391" y="3121076"/>
            <a:ext cx="4380657" cy="12772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698493" y="2860973"/>
            <a:ext cx="1448897" cy="474761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圆角矩形 87"/>
          <p:cNvSpPr/>
          <p:nvPr/>
        </p:nvSpPr>
        <p:spPr>
          <a:xfrm>
            <a:off x="6528048" y="2860973"/>
            <a:ext cx="1448897" cy="474761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9" name="直接箭头连接符 88"/>
          <p:cNvCxnSpPr/>
          <p:nvPr/>
        </p:nvCxnSpPr>
        <p:spPr>
          <a:xfrm>
            <a:off x="3458194" y="3994927"/>
            <a:ext cx="4380657" cy="12772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圆角矩形 89"/>
          <p:cNvSpPr/>
          <p:nvPr/>
        </p:nvSpPr>
        <p:spPr>
          <a:xfrm>
            <a:off x="2138654" y="3738653"/>
            <a:ext cx="1222756" cy="474761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圆角矩形 90"/>
          <p:cNvSpPr/>
          <p:nvPr/>
        </p:nvSpPr>
        <p:spPr>
          <a:xfrm>
            <a:off x="7968208" y="3738653"/>
            <a:ext cx="1448897" cy="474761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2" name="直接箭头连接符 91"/>
          <p:cNvCxnSpPr/>
          <p:nvPr/>
        </p:nvCxnSpPr>
        <p:spPr>
          <a:xfrm>
            <a:off x="5254472" y="5237599"/>
            <a:ext cx="3795199" cy="15517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圆角矩形 92"/>
          <p:cNvSpPr/>
          <p:nvPr/>
        </p:nvSpPr>
        <p:spPr>
          <a:xfrm>
            <a:off x="3466519" y="5141263"/>
            <a:ext cx="1629715" cy="474761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圆角矩形 93"/>
          <p:cNvSpPr/>
          <p:nvPr/>
        </p:nvSpPr>
        <p:spPr>
          <a:xfrm>
            <a:off x="9208504" y="4869444"/>
            <a:ext cx="1448897" cy="474761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5" name="直接箭头连接符 94"/>
          <p:cNvCxnSpPr/>
          <p:nvPr/>
        </p:nvCxnSpPr>
        <p:spPr>
          <a:xfrm flipV="1">
            <a:off x="3707740" y="2659016"/>
            <a:ext cx="4673466" cy="291"/>
          </a:xfrm>
          <a:prstGeom prst="straightConnector1">
            <a:avLst/>
          </a:prstGeom>
          <a:ln w="381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431704" y="2261913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依次</a:t>
            </a:r>
            <a:r>
              <a:rPr lang="zh-CN" altLang="en-US" sz="2000" b="1" dirty="0"/>
              <a:t>对比</a:t>
            </a:r>
            <a:r>
              <a:rPr lang="zh-CN" altLang="en-US" sz="2000" b="1" dirty="0" smtClean="0"/>
              <a:t>活动，相同不替换，不同替换</a:t>
            </a:r>
            <a:endParaRPr lang="zh-CN" altLang="en-US" sz="2000" b="1" dirty="0"/>
          </a:p>
        </p:txBody>
      </p:sp>
      <p:sp>
        <p:nvSpPr>
          <p:cNvPr id="96" name="文本框 95"/>
          <p:cNvSpPr txBox="1"/>
          <p:nvPr/>
        </p:nvSpPr>
        <p:spPr>
          <a:xfrm>
            <a:off x="4291267" y="4812233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不同替换，贪心解结束早，不会和后面产生冲突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96861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37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55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" dur="indefinite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1" dur="indefinite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66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10" grpId="0" animBg="1"/>
      <p:bldP spid="88" grpId="0" animBg="1"/>
      <p:bldP spid="90" grpId="0" animBg="1"/>
      <p:bldP spid="91" grpId="0" animBg="1"/>
      <p:bldP spid="93" grpId="0" animBg="1"/>
      <p:bldP spid="94" grpId="0" animBg="1"/>
      <p:bldP spid="12" grpId="0"/>
      <p:bldP spid="9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二、活动安排问题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活动安排贪心算法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Arrange(</a:t>
            </a:r>
            <a:r>
              <a:rPr lang="en-US" altLang="zh-CN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S,s,f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endParaRPr lang="en-US" altLang="zh-CN" b="1" dirty="0"/>
          </a:p>
          <a:p>
            <a:pPr lvl="1"/>
            <a:endParaRPr lang="en-US" altLang="zh-CN" b="1" dirty="0" smtClean="0"/>
          </a:p>
          <a:p>
            <a:pPr lvl="1"/>
            <a:endParaRPr lang="en-US" altLang="zh-CN" b="1" dirty="0"/>
          </a:p>
          <a:p>
            <a:pPr lvl="1"/>
            <a:r>
              <a:rPr lang="zh-CN" altLang="en-US" sz="2400" b="1" dirty="0" smtClean="0"/>
              <a:t>时间复杂度</a:t>
            </a:r>
            <a:endParaRPr lang="en-US" altLang="zh-CN" sz="2400" b="1" dirty="0" smtClean="0"/>
          </a:p>
          <a:p>
            <a:pPr lvl="2"/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T(n)=?</a:t>
            </a:r>
          </a:p>
          <a:p>
            <a:pPr marL="457200" lvl="1" indent="0">
              <a:buNone/>
            </a:pP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13" y="1052438"/>
            <a:ext cx="8726360" cy="511286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773076" y="2238444"/>
            <a:ext cx="7507500" cy="43204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标注 7"/>
          <p:cNvSpPr/>
          <p:nvPr/>
        </p:nvSpPr>
        <p:spPr>
          <a:xfrm>
            <a:off x="9624392" y="1628353"/>
            <a:ext cx="792088" cy="288032"/>
          </a:xfrm>
          <a:prstGeom prst="wedgeRectCallout">
            <a:avLst>
              <a:gd name="adj1" fmla="val -28385"/>
              <a:gd name="adj2" fmla="val 892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nlogn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3791744" y="3573016"/>
            <a:ext cx="8064896" cy="194421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标注 9"/>
          <p:cNvSpPr/>
          <p:nvPr/>
        </p:nvSpPr>
        <p:spPr>
          <a:xfrm>
            <a:off x="9912424" y="2996654"/>
            <a:ext cx="792088" cy="288032"/>
          </a:xfrm>
          <a:prstGeom prst="wedgeRectCallout">
            <a:avLst>
              <a:gd name="adj1" fmla="val -28385"/>
              <a:gd name="adj2" fmla="val 892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242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二、活动安排问题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作业</a:t>
            </a:r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r>
              <a:rPr lang="zh-CN" altLang="en-US" dirty="0" smtClean="0"/>
              <a:t>，实现活动安排算法</a:t>
            </a:r>
            <a:r>
              <a:rPr lang="zh-CN" altLang="en-US" dirty="0"/>
              <a:t>（任意编程语言）</a:t>
            </a:r>
            <a:endParaRPr lang="en-US" altLang="zh-CN" dirty="0"/>
          </a:p>
          <a:p>
            <a:pPr lvl="1"/>
            <a:r>
              <a:rPr lang="zh-CN" altLang="en-US" dirty="0"/>
              <a:t>要求输出下例</a:t>
            </a:r>
            <a:r>
              <a:rPr lang="zh-CN" altLang="en-US" dirty="0" smtClean="0"/>
              <a:t>的最多活动安排数量，活动方案</a:t>
            </a:r>
            <a:endParaRPr lang="zh-CN" altLang="en-US" dirty="0"/>
          </a:p>
          <a:p>
            <a:endParaRPr lang="zh-CN" altLang="en-US" dirty="0"/>
          </a:p>
        </p:txBody>
      </p:sp>
      <p:graphicFrame>
        <p:nvGraphicFramePr>
          <p:cNvPr id="6" name="Group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95879"/>
              </p:ext>
            </p:extLst>
          </p:nvPr>
        </p:nvGraphicFramePr>
        <p:xfrm>
          <a:off x="1559496" y="2420888"/>
          <a:ext cx="5022660" cy="1210098"/>
        </p:xfrm>
        <a:graphic>
          <a:graphicData uri="http://schemas.openxmlformats.org/drawingml/2006/table">
            <a:tbl>
              <a:tblPr/>
              <a:tblGrid>
                <a:gridCol w="558073"/>
                <a:gridCol w="348796"/>
                <a:gridCol w="348796"/>
                <a:gridCol w="418555"/>
                <a:gridCol w="418555"/>
                <a:gridCol w="418555"/>
                <a:gridCol w="418555"/>
                <a:gridCol w="418555"/>
                <a:gridCol w="418555"/>
                <a:gridCol w="418555"/>
                <a:gridCol w="418555"/>
                <a:gridCol w="418555"/>
              </a:tblGrid>
              <a:tr h="3664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</a:t>
                      </a:r>
                      <a:r>
                        <a:rPr kumimoji="0" lang="en-US" altLang="zh-CN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789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s[i]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212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f[</a:t>
                      </a:r>
                      <a:r>
                        <a:rPr kumimoji="0" lang="en-US" altLang="zh-CN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 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360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三、部分背包问题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dirty="0"/>
              <a:t>问题描述：给定</a:t>
            </a:r>
            <a:r>
              <a:rPr lang="en-US" altLang="zh-CN" b="1" dirty="0"/>
              <a:t>n</a:t>
            </a:r>
            <a:r>
              <a:rPr lang="zh-CN" altLang="en-US" b="1" dirty="0"/>
              <a:t>种物品和一个背包。物品的</a:t>
            </a:r>
            <a:r>
              <a:rPr lang="en-US" altLang="zh-CN" b="1" dirty="0" err="1" smtClean="0"/>
              <a:t>i</a:t>
            </a:r>
            <a:r>
              <a:rPr lang="zh-CN" altLang="en-US" b="1" dirty="0"/>
              <a:t>体积</a:t>
            </a:r>
            <a:r>
              <a:rPr lang="zh-CN" altLang="en-US" b="1" dirty="0" smtClean="0"/>
              <a:t>是</a:t>
            </a:r>
            <a:r>
              <a:rPr lang="en-US" altLang="zh-CN" b="1" dirty="0" smtClean="0"/>
              <a:t>v</a:t>
            </a:r>
            <a:r>
              <a:rPr lang="en-US" altLang="zh-CN" b="1" baseline="-25000" dirty="0" smtClean="0"/>
              <a:t>i</a:t>
            </a:r>
            <a:r>
              <a:rPr lang="zh-CN" altLang="en-US" b="1" dirty="0"/>
              <a:t>，</a:t>
            </a:r>
            <a:r>
              <a:rPr lang="zh-CN" altLang="en-US" b="1" dirty="0" smtClean="0"/>
              <a:t>其</a:t>
            </a:r>
            <a:r>
              <a:rPr lang="zh-CN" altLang="en-US" b="1" dirty="0"/>
              <a:t>价格</a:t>
            </a:r>
            <a:r>
              <a:rPr lang="zh-CN" altLang="en-US" b="1" dirty="0" smtClean="0"/>
              <a:t>为</a:t>
            </a:r>
            <a:r>
              <a:rPr lang="en-US" altLang="zh-CN" b="1" dirty="0" smtClean="0"/>
              <a:t>p</a:t>
            </a:r>
            <a:r>
              <a:rPr lang="en-US" altLang="zh-CN" b="1" baseline="-25000" dirty="0" smtClean="0"/>
              <a:t>i</a:t>
            </a:r>
            <a:r>
              <a:rPr lang="en-US" altLang="zh-CN" b="1" dirty="0" smtClean="0"/>
              <a:t> </a:t>
            </a:r>
            <a:r>
              <a:rPr lang="en-US" altLang="zh-CN" b="1" dirty="0"/>
              <a:t>，</a:t>
            </a:r>
            <a:r>
              <a:rPr lang="zh-CN" altLang="en-US" b="1" dirty="0"/>
              <a:t>背包的容量</a:t>
            </a:r>
            <a:r>
              <a:rPr lang="zh-CN" altLang="en-US" b="1" dirty="0" smtClean="0"/>
              <a:t>为</a:t>
            </a:r>
            <a:r>
              <a:rPr lang="en-US" altLang="zh-CN" b="1" dirty="0" smtClean="0"/>
              <a:t>C。</a:t>
            </a:r>
            <a:r>
              <a:rPr lang="zh-CN" altLang="en-US" b="1" dirty="0"/>
              <a:t>选择物品装入背包时，可以选择物品的一部分，而不一定要全部装入背包</a:t>
            </a:r>
            <a:r>
              <a:rPr lang="zh-CN" altLang="en-US" b="1" dirty="0" smtClean="0"/>
              <a:t>。问</a:t>
            </a:r>
            <a:r>
              <a:rPr lang="zh-CN" altLang="en-US" b="1" dirty="0"/>
              <a:t>应如何选择装入背包中的物品的总价值最大？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28" y="2402047"/>
            <a:ext cx="9101330" cy="424847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046858" y="2055052"/>
            <a:ext cx="523220" cy="416235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200" b="1" dirty="0" smtClean="0">
                <a:solidFill>
                  <a:srgbClr val="FF0000"/>
                </a:solidFill>
              </a:rPr>
              <a:t>问题</a:t>
            </a:r>
            <a:r>
              <a:rPr lang="en-US" altLang="zh-CN" sz="2200" b="1" dirty="0" smtClean="0">
                <a:solidFill>
                  <a:srgbClr val="FF0000"/>
                </a:solidFill>
              </a:rPr>
              <a:t>—</a:t>
            </a:r>
            <a:r>
              <a:rPr lang="zh-CN" altLang="en-US" sz="2200" b="1" dirty="0" smtClean="0">
                <a:solidFill>
                  <a:srgbClr val="FF0000"/>
                </a:solidFill>
              </a:rPr>
              <a:t>如何调制价格</a:t>
            </a:r>
            <a:r>
              <a:rPr lang="zh-CN" altLang="en-US" sz="2200" b="1" dirty="0">
                <a:solidFill>
                  <a:srgbClr val="FF0000"/>
                </a:solidFill>
              </a:rPr>
              <a:t>最高</a:t>
            </a:r>
          </a:p>
        </p:txBody>
      </p:sp>
    </p:spTree>
    <p:extLst>
      <p:ext uri="{BB962C8B-B14F-4D97-AF65-F5344CB8AC3E}">
        <p14:creationId xmlns:p14="http://schemas.microsoft.com/office/powerpoint/2010/main" val="262128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第五章 贪心法 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2</a:t>
            </a:fld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4223792" y="2060848"/>
            <a:ext cx="4032448" cy="3024336"/>
          </a:xfrm>
        </p:spPr>
        <p:txBody>
          <a:bodyPr/>
          <a:lstStyle/>
          <a:p>
            <a:r>
              <a:rPr lang="zh-CN" altLang="en-US" b="1" dirty="0" smtClean="0"/>
              <a:t>一、</a:t>
            </a:r>
            <a:r>
              <a:rPr lang="zh-CN" altLang="en-US" b="1" dirty="0"/>
              <a:t>基本</a:t>
            </a:r>
            <a:r>
              <a:rPr lang="zh-CN" altLang="en-US" b="1" dirty="0" smtClean="0"/>
              <a:t>概念</a:t>
            </a:r>
            <a:endParaRPr lang="en-US" altLang="zh-CN" b="1" dirty="0" smtClean="0"/>
          </a:p>
          <a:p>
            <a:r>
              <a:rPr lang="zh-CN" altLang="en-US" b="1" dirty="0" smtClean="0"/>
              <a:t>二、活动安排问题</a:t>
            </a:r>
            <a:endParaRPr lang="en-US" altLang="zh-CN" b="1" dirty="0" smtClean="0"/>
          </a:p>
          <a:p>
            <a:r>
              <a:rPr lang="zh-CN" altLang="en-US" b="1" dirty="0" smtClean="0"/>
              <a:t>三、部分背包问题</a:t>
            </a:r>
            <a:endParaRPr lang="en-US" altLang="zh-CN" b="1" dirty="0" smtClean="0"/>
          </a:p>
          <a:p>
            <a:r>
              <a:rPr lang="zh-CN" altLang="en-US" b="1" dirty="0"/>
              <a:t>四</a:t>
            </a:r>
            <a:r>
              <a:rPr lang="zh-CN" altLang="en-US" b="1" dirty="0" smtClean="0"/>
              <a:t>、单源最短路径</a:t>
            </a:r>
            <a:endParaRPr lang="en-US" altLang="zh-CN" b="1" dirty="0" smtClean="0"/>
          </a:p>
          <a:p>
            <a:r>
              <a:rPr lang="zh-CN" altLang="en-US" b="1" dirty="0" smtClean="0"/>
              <a:t>五、</a:t>
            </a:r>
            <a:r>
              <a:rPr lang="zh-CN" altLang="en-US" b="1" dirty="0"/>
              <a:t>最优装载问题</a:t>
            </a:r>
            <a:r>
              <a:rPr lang="en-US" altLang="zh-CN" b="1" dirty="0" smtClean="0"/>
              <a:t>*</a:t>
            </a:r>
          </a:p>
          <a:p>
            <a:r>
              <a:rPr lang="zh-CN" altLang="en-US" b="1" dirty="0" smtClean="0"/>
              <a:t>六、最小生成树*</a:t>
            </a:r>
            <a:endParaRPr lang="en-US" altLang="zh-CN" b="1" dirty="0" smtClean="0"/>
          </a:p>
          <a:p>
            <a:r>
              <a:rPr lang="zh-CN" altLang="en-US" b="1" dirty="0"/>
              <a:t>七</a:t>
            </a:r>
            <a:r>
              <a:rPr lang="zh-CN" altLang="en-US" b="1" dirty="0" smtClean="0"/>
              <a:t>、多机调度问题*</a:t>
            </a:r>
            <a:endParaRPr lang="en-US" altLang="zh-CN" b="1" dirty="0" smtClean="0"/>
          </a:p>
          <a:p>
            <a:pPr marL="0" indent="0" algn="ctr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20515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三、部分背包问题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dirty="0" smtClean="0"/>
              <a:t>形式化定义</a:t>
            </a:r>
            <a:endParaRPr lang="zh-CN" altLang="en-US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1594018"/>
            <a:ext cx="9570830" cy="508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28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三、部分背包问题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dirty="0" smtClean="0"/>
              <a:t>贪心策略</a:t>
            </a:r>
            <a:endParaRPr lang="en-US" altLang="zh-CN" b="1" dirty="0" smtClean="0"/>
          </a:p>
          <a:p>
            <a:pPr lvl="1"/>
            <a:r>
              <a:rPr lang="zh-CN" altLang="en-US" sz="2400" b="1" dirty="0" smtClean="0"/>
              <a:t>最高性价比优先（性价比</a:t>
            </a:r>
            <a:r>
              <a:rPr lang="en-US" altLang="zh-CN" sz="2400" b="1" dirty="0" smtClean="0"/>
              <a:t>=</a:t>
            </a:r>
            <a:r>
              <a:rPr lang="zh-CN" altLang="en-US" sz="2400" b="1" dirty="0" smtClean="0"/>
              <a:t>价格</a:t>
            </a:r>
            <a:r>
              <a:rPr lang="en-US" altLang="zh-CN" sz="2400" b="1" dirty="0" smtClean="0"/>
              <a:t>/</a:t>
            </a:r>
            <a:r>
              <a:rPr lang="zh-CN" altLang="en-US" sz="2400" b="1" dirty="0" smtClean="0"/>
              <a:t>体积）</a:t>
            </a:r>
            <a:endParaRPr lang="en-US" altLang="zh-CN" sz="2400" b="1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45" y="2492895"/>
            <a:ext cx="9314911" cy="34568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941" y="2564904"/>
            <a:ext cx="4994571" cy="338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50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三、部分背包问题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dirty="0" smtClean="0"/>
              <a:t>贪心策略</a:t>
            </a:r>
            <a:endParaRPr lang="en-US" altLang="zh-CN" b="1" dirty="0" smtClean="0"/>
          </a:p>
          <a:p>
            <a:pPr lvl="1"/>
            <a:r>
              <a:rPr lang="zh-CN" altLang="en-US" sz="2400" b="1" dirty="0" smtClean="0"/>
              <a:t>优先选择高性价比的饮料，尽可能装满杯子</a:t>
            </a:r>
            <a:r>
              <a:rPr lang="en-US" altLang="zh-CN" sz="2400" b="1" dirty="0" smtClean="0"/>
              <a:t>(</a:t>
            </a:r>
            <a:r>
              <a:rPr lang="zh-CN" altLang="en-US" sz="2400" b="1" dirty="0" smtClean="0"/>
              <a:t>尽可能全部装入</a:t>
            </a:r>
            <a:r>
              <a:rPr lang="en-US" altLang="zh-CN" sz="2400" b="1" dirty="0" smtClean="0"/>
              <a:t>)</a:t>
            </a:r>
            <a:r>
              <a:rPr lang="zh-CN" altLang="en-US" sz="2400" b="1" dirty="0" smtClean="0"/>
              <a:t>。</a:t>
            </a:r>
            <a:endParaRPr lang="en-US" altLang="zh-CN" sz="2400" b="1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21" y="2632169"/>
            <a:ext cx="4515059" cy="305985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28" y="2636912"/>
            <a:ext cx="4608512" cy="418955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447928" y="220128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选择方案</a:t>
            </a:r>
            <a:endParaRPr lang="zh-CN" altLang="en-US" sz="2400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1343472" y="217524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性价比排序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1128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三、部分背包问题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dirty="0" smtClean="0"/>
              <a:t>伪代码</a:t>
            </a:r>
            <a:endParaRPr lang="en-US" altLang="zh-CN" b="1" dirty="0" smtClean="0"/>
          </a:p>
          <a:p>
            <a:pPr lvl="1"/>
            <a:r>
              <a:rPr lang="en-US" altLang="zh-C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FraKnapsack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n,p,v,C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时间复杂度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T(n)=O(</a:t>
            </a:r>
            <a:r>
              <a:rPr lang="en-US" altLang="zh-C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nlogn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541" y="-34815"/>
            <a:ext cx="7966131" cy="684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93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三、部分背包问题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dirty="0"/>
              <a:t>证明贪心策略的</a:t>
            </a:r>
            <a:r>
              <a:rPr lang="zh-CN" altLang="en-US" b="1" dirty="0" smtClean="0"/>
              <a:t>正确性</a:t>
            </a:r>
            <a:r>
              <a:rPr lang="en-US" altLang="zh-CN" b="1" dirty="0" smtClean="0"/>
              <a:t>*</a:t>
            </a:r>
            <a:r>
              <a:rPr lang="zh-CN" altLang="en-US" b="1" dirty="0" smtClean="0"/>
              <a:t>（</a:t>
            </a:r>
            <a:r>
              <a:rPr lang="zh-CN" altLang="en-US" b="1" dirty="0"/>
              <a:t>反证法</a:t>
            </a:r>
            <a:r>
              <a:rPr lang="zh-CN" altLang="en-US" b="1" dirty="0" smtClean="0"/>
              <a:t>，贪心解非最优解，存在其他最优解）</a:t>
            </a:r>
            <a:endParaRPr lang="zh-CN" altLang="en-US" b="1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772816"/>
            <a:ext cx="8496944" cy="37367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2655007"/>
            <a:ext cx="8064896" cy="285454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89" y="2685082"/>
            <a:ext cx="8475164" cy="279415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75" y="2777732"/>
            <a:ext cx="8280920" cy="274697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97" y="2827516"/>
            <a:ext cx="8356817" cy="333472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37" y="2741030"/>
            <a:ext cx="7768370" cy="347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3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三、部分背包问题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dirty="0" smtClean="0"/>
              <a:t>对比</a:t>
            </a:r>
            <a:r>
              <a:rPr lang="en-US" altLang="zh-CN" b="1" dirty="0" smtClean="0"/>
              <a:t>0-1</a:t>
            </a:r>
            <a:r>
              <a:rPr lang="zh-CN" altLang="en-US" b="1" dirty="0" smtClean="0"/>
              <a:t>背包问题</a:t>
            </a:r>
            <a:endParaRPr lang="zh-CN" altLang="en-US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1596413"/>
            <a:ext cx="8440492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35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三、部分背包问题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作业</a:t>
            </a:r>
            <a:r>
              <a:rPr lang="en-US" altLang="zh-CN" b="1" dirty="0">
                <a:solidFill>
                  <a:srgbClr val="FF0000"/>
                </a:solidFill>
              </a:rPr>
              <a:t>3</a:t>
            </a:r>
            <a:r>
              <a:rPr lang="zh-CN" altLang="en-US" b="1" dirty="0" smtClean="0"/>
              <a:t>，实现</a:t>
            </a:r>
            <a:r>
              <a:rPr lang="zh-CN" altLang="en-US" b="1" dirty="0"/>
              <a:t>部分</a:t>
            </a:r>
            <a:r>
              <a:rPr lang="zh-CN" altLang="en-US" b="1" dirty="0" smtClean="0"/>
              <a:t>背包</a:t>
            </a:r>
            <a:r>
              <a:rPr lang="zh-CN" altLang="en-US" b="1" dirty="0"/>
              <a:t>算法（任意编程语言）</a:t>
            </a:r>
            <a:endParaRPr lang="en-US" altLang="zh-CN" b="1" dirty="0"/>
          </a:p>
          <a:p>
            <a:pPr lvl="1"/>
            <a:r>
              <a:rPr lang="zh-CN" altLang="en-US" b="1" dirty="0"/>
              <a:t>要求输出下例</a:t>
            </a:r>
            <a:r>
              <a:rPr lang="zh-CN" altLang="en-US" b="1" dirty="0" smtClean="0"/>
              <a:t>的最大</a:t>
            </a:r>
            <a:r>
              <a:rPr lang="zh-CN" altLang="en-US" b="1" dirty="0"/>
              <a:t>价值，选择方案</a:t>
            </a:r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2204864"/>
            <a:ext cx="8638552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8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四</a:t>
            </a:r>
            <a:r>
              <a:rPr lang="zh-CN" altLang="en-US" dirty="0" smtClean="0"/>
              <a:t>、单源最</a:t>
            </a:r>
            <a:r>
              <a:rPr lang="zh-CN" altLang="en-US" dirty="0"/>
              <a:t>短路径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dirty="0" smtClean="0"/>
              <a:t>问题描述：</a:t>
            </a:r>
            <a:endParaRPr lang="en-US" altLang="zh-CN" b="1" dirty="0" smtClean="0"/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给定一个带权有向图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G=(V,E,W)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其中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顶点集合，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边集合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每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条边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e=&lt;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j&gt;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的权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W(e)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是一个非负实数，表示距离。源点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s∈V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lvl="1"/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求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：从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出发到所有其他顶点的最短路径。</a:t>
            </a:r>
          </a:p>
          <a:p>
            <a:pPr lvl="1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194" y="2845840"/>
            <a:ext cx="3984758" cy="3391471"/>
          </a:xfrm>
          <a:prstGeom prst="rect">
            <a:avLst/>
          </a:prstGeom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6312024" y="3068960"/>
            <a:ext cx="4248472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en-US" sz="24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源点：</a:t>
            </a:r>
            <a:r>
              <a:rPr lang="en-US" altLang="zh-CN" sz="24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1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CN" sz="2400" b="1" dirty="0">
                <a:latin typeface="宋体" panose="02010600030101010101" pitchFamily="2" charset="-122"/>
              </a:rPr>
              <a:t>1-</a:t>
            </a:r>
            <a:r>
              <a:rPr lang="en-US" altLang="zh-CN" sz="2400" b="1" dirty="0" smtClean="0">
                <a:latin typeface="宋体" panose="02010600030101010101" pitchFamily="2" charset="-122"/>
              </a:rPr>
              <a:t>&gt;1:short[1]=</a:t>
            </a:r>
            <a:r>
              <a:rPr lang="en-US" altLang="zh-CN" sz="2400" b="1" dirty="0">
                <a:latin typeface="宋体" panose="02010600030101010101" pitchFamily="2" charset="-122"/>
              </a:rPr>
              <a:t>0</a:t>
            </a:r>
            <a:r>
              <a:rPr lang="en-US" altLang="zh-CN" sz="2400" b="1" dirty="0" smtClean="0">
                <a:latin typeface="宋体" panose="02010600030101010101" pitchFamily="2" charset="-122"/>
              </a:rPr>
              <a:t>;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CN" sz="2400" b="1" dirty="0" smtClean="0">
                <a:latin typeface="宋体" panose="02010600030101010101" pitchFamily="2" charset="-122"/>
              </a:rPr>
              <a:t>1-</a:t>
            </a:r>
            <a:r>
              <a:rPr lang="en-US" altLang="zh-CN" sz="2400" b="1" dirty="0">
                <a:latin typeface="宋体" panose="02010600030101010101" pitchFamily="2" charset="-122"/>
              </a:rPr>
              <a:t>&gt;6-</a:t>
            </a:r>
            <a:r>
              <a:rPr lang="en-US" altLang="zh-CN" sz="2400" b="1" dirty="0" smtClean="0">
                <a:latin typeface="宋体" panose="02010600030101010101" pitchFamily="2" charset="-122"/>
              </a:rPr>
              <a:t>&gt;2:short[2]=5;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CN" sz="2400" b="1" dirty="0">
                <a:latin typeface="宋体" panose="02010600030101010101" pitchFamily="2" charset="-122"/>
              </a:rPr>
              <a:t>1-&gt;6-&gt;</a:t>
            </a:r>
            <a:r>
              <a:rPr lang="en-US" altLang="zh-CN" sz="2400" b="1" dirty="0" smtClean="0">
                <a:latin typeface="宋体" panose="02010600030101010101" pitchFamily="2" charset="-122"/>
              </a:rPr>
              <a:t>2-&gt;3:short[3]=12;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CN" sz="2400" b="1" dirty="0">
                <a:latin typeface="宋体" panose="02010600030101010101" pitchFamily="2" charset="-122"/>
              </a:rPr>
              <a:t>1-&gt;6-</a:t>
            </a:r>
            <a:r>
              <a:rPr lang="en-US" altLang="zh-CN" sz="2400" b="1" dirty="0" smtClean="0">
                <a:latin typeface="宋体" panose="02010600030101010101" pitchFamily="2" charset="-122"/>
              </a:rPr>
              <a:t>&gt;4:short[4]=9;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CN" sz="2400" b="1" dirty="0">
                <a:latin typeface="宋体" panose="02010600030101010101" pitchFamily="2" charset="-122"/>
              </a:rPr>
              <a:t>1-&gt;6-</a:t>
            </a:r>
            <a:r>
              <a:rPr lang="en-US" altLang="zh-CN" sz="2400" b="1" dirty="0" smtClean="0">
                <a:latin typeface="宋体" panose="02010600030101010101" pitchFamily="2" charset="-122"/>
              </a:rPr>
              <a:t>&gt;5:short[5]=4;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CN" sz="2400" b="1" dirty="0">
                <a:latin typeface="宋体" panose="02010600030101010101" pitchFamily="2" charset="-122"/>
              </a:rPr>
              <a:t>1-&gt;</a:t>
            </a:r>
            <a:r>
              <a:rPr lang="en-US" altLang="zh-CN" sz="2400" b="1" dirty="0" smtClean="0">
                <a:latin typeface="宋体" panose="02010600030101010101" pitchFamily="2" charset="-122"/>
              </a:rPr>
              <a:t>6:short[6]=3;</a:t>
            </a:r>
            <a:endParaRPr lang="en-US" altLang="zh-CN" sz="2400" b="1" dirty="0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396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四</a:t>
            </a:r>
            <a:r>
              <a:rPr lang="zh-CN" altLang="en-US" dirty="0" smtClean="0"/>
              <a:t>、单源最短路径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287357" y="1052289"/>
                <a:ext cx="11089232" cy="4752975"/>
              </a:xfrm>
            </p:spPr>
            <p:txBody>
              <a:bodyPr/>
              <a:lstStyle/>
              <a:p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Dijkstra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算法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相关概念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en-US" altLang="zh-CN" sz="22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zh-CN" altLang="en-US" sz="22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顶点</a:t>
                </a:r>
                <a:r>
                  <a:rPr lang="zh-CN" altLang="en-US" sz="22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集合</a:t>
                </a:r>
                <a:r>
                  <a:rPr lang="zh-CN" alt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2200" b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sz="22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∈S</a:t>
                </a:r>
                <a:r>
                  <a:rPr lang="zh-CN" alt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zh-CN" alt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到</a:t>
                </a:r>
                <a:r>
                  <a:rPr lang="en-US" altLang="zh-CN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zh-CN" alt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的最短路径已经</a:t>
                </a:r>
                <a:r>
                  <a:rPr lang="zh-CN" alt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找到。</a:t>
                </a:r>
                <a:endParaRPr lang="en-US" altLang="zh-CN" sz="2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2" indent="0">
                  <a:buNone/>
                </a:pPr>
                <a:r>
                  <a:rPr lang="en-US" altLang="zh-C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zh-CN" alt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当所有顶点都进入</a:t>
                </a:r>
                <a:r>
                  <a:rPr lang="en-US" altLang="zh-C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zh-CN" alt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集合，算法结束，所有最短路径找到。</a:t>
                </a:r>
                <a:endParaRPr lang="en-US" altLang="zh-CN" sz="2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3"/>
                <a:r>
                  <a:rPr lang="zh-CN" alt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初始：</a:t>
                </a:r>
                <a:r>
                  <a:rPr lang="en-US" altLang="zh-C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S={s}</a:t>
                </a:r>
                <a:r>
                  <a:rPr lang="zh-CN" alt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；</a:t>
                </a:r>
                <a:r>
                  <a:rPr lang="zh-CN" alt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算法结束：</a:t>
                </a:r>
                <a:r>
                  <a:rPr lang="en-US" altLang="zh-C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S=V</a:t>
                </a:r>
                <a:r>
                  <a:rPr lang="zh-CN" alt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zh-CN" altLang="en-US" sz="22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从</a:t>
                </a:r>
                <a:r>
                  <a:rPr lang="zh-CN" altLang="en-US" sz="22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源点</a:t>
                </a:r>
                <a:r>
                  <a:rPr lang="en-US" altLang="zh-CN" sz="22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zh-CN" altLang="en-US" sz="22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到</a:t>
                </a:r>
                <a:r>
                  <a:rPr lang="en-US" altLang="zh-CN" sz="22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zh-CN" altLang="en-US" sz="22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相对于</a:t>
                </a:r>
                <a:r>
                  <a:rPr lang="en-US" altLang="zh-CN" sz="22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zh-CN" altLang="en-US" sz="22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的最短</a:t>
                </a:r>
                <a:r>
                  <a:rPr lang="zh-CN" altLang="en-US" sz="22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路径</a:t>
                </a:r>
                <a:r>
                  <a:rPr lang="zh-CN" altLang="en-US" sz="2200" b="1" dirty="0" smtClean="0"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200" b="1" dirty="0"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从</a:t>
                </a:r>
                <a:r>
                  <a:rPr lang="en-US" altLang="zh-CN" sz="2200" b="1" dirty="0"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s</a:t>
                </a:r>
                <a:r>
                  <a:rPr lang="zh-CN" altLang="en-US" sz="2200" b="1" dirty="0"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到</a:t>
                </a:r>
                <a:r>
                  <a:rPr lang="en-US" altLang="zh-CN" sz="2200" b="1" dirty="0"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u</a:t>
                </a:r>
                <a:r>
                  <a:rPr lang="zh-CN" altLang="en-US" sz="2200" b="1" dirty="0"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仅经过</a:t>
                </a:r>
                <a:r>
                  <a:rPr lang="en-US" altLang="zh-CN" sz="2200" b="1" dirty="0"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S</a:t>
                </a:r>
                <a:r>
                  <a:rPr lang="zh-CN" altLang="en-US" sz="2200" b="1" dirty="0" smtClean="0"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中</a:t>
                </a:r>
                <a:endParaRPr lang="en-US" altLang="zh-CN" sz="2200" b="1" dirty="0" smtClean="0">
                  <a:latin typeface="Times New Roman" panose="02020603050405020304" pitchFamily="18" charset="0"/>
                  <a:ea typeface="楷体_GB2312" pitchFamily="1" charset="-122"/>
                  <a:cs typeface="Times New Roman" panose="02020603050405020304" pitchFamily="18" charset="0"/>
                </a:endParaRPr>
              </a:p>
              <a:p>
                <a:pPr marL="914400" lvl="2" indent="0">
                  <a:buNone/>
                </a:pPr>
                <a:r>
                  <a:rPr lang="en-US" altLang="zh-CN" sz="2200" b="1" dirty="0"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b="1" dirty="0" smtClean="0"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   </a:t>
                </a:r>
                <a:r>
                  <a:rPr lang="zh-CN" altLang="en-US" sz="2200" b="1" dirty="0" smtClean="0"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顶点</a:t>
                </a:r>
                <a:r>
                  <a:rPr lang="zh-CN" altLang="en-US" sz="2200" b="1" dirty="0"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的最短</a:t>
                </a:r>
                <a:r>
                  <a:rPr lang="zh-CN" altLang="en-US" sz="2200" b="1" dirty="0" smtClean="0"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路径</a:t>
                </a:r>
                <a:endParaRPr lang="en-US" altLang="zh-CN" sz="2200" b="1" dirty="0" smtClean="0">
                  <a:latin typeface="Times New Roman" panose="02020603050405020304" pitchFamily="18" charset="0"/>
                  <a:ea typeface="楷体_GB2312" pitchFamily="1" charset="-122"/>
                  <a:cs typeface="Times New Roman" panose="02020603050405020304" pitchFamily="18" charset="0"/>
                </a:endParaRPr>
              </a:p>
              <a:p>
                <a:pPr lvl="2"/>
                <a:r>
                  <a:rPr lang="en-US" altLang="zh-CN" sz="2200" b="1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dist</a:t>
                </a:r>
                <a:r>
                  <a:rPr lang="en-US" altLang="zh-CN" sz="22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[u</a:t>
                </a:r>
                <a:r>
                  <a:rPr lang="en-US" altLang="zh-CN" sz="22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]</a:t>
                </a:r>
                <a:r>
                  <a:rPr lang="zh-CN" altLang="en-US" sz="2200" b="1" dirty="0" smtClean="0"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：从</a:t>
                </a:r>
                <a:r>
                  <a:rPr lang="en-US" altLang="zh-CN" sz="2200" b="1" dirty="0"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s</a:t>
                </a:r>
                <a:r>
                  <a:rPr lang="zh-CN" altLang="en-US" sz="2200" b="1" dirty="0"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到</a:t>
                </a:r>
                <a:r>
                  <a:rPr lang="en-US" altLang="zh-CN" sz="2200" b="1" dirty="0"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u</a:t>
                </a:r>
                <a:r>
                  <a:rPr lang="zh-CN" altLang="en-US" sz="2200" b="1" dirty="0"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相对于</a:t>
                </a:r>
                <a:r>
                  <a:rPr lang="en-US" altLang="zh-CN" sz="2200" b="1" dirty="0"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S</a:t>
                </a:r>
                <a:r>
                  <a:rPr lang="zh-CN" altLang="en-US" sz="2200" b="1" dirty="0"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最短路径</a:t>
                </a:r>
                <a:r>
                  <a:rPr lang="zh-CN" altLang="en-US" sz="2200" b="1" dirty="0" smtClean="0"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长度 </a:t>
                </a:r>
                <a:r>
                  <a:rPr lang="en-US" altLang="zh-CN" sz="2200" b="1" dirty="0" smtClean="0"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200" b="1" dirty="0" smtClean="0"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局部）</a:t>
                </a:r>
                <a:endParaRPr lang="en-US" altLang="zh-CN" sz="2200" b="1" dirty="0">
                  <a:latin typeface="Times New Roman" panose="02020603050405020304" pitchFamily="18" charset="0"/>
                  <a:ea typeface="楷体_GB2312" pitchFamily="1" charset="-122"/>
                  <a:cs typeface="Times New Roman" panose="02020603050405020304" pitchFamily="18" charset="0"/>
                </a:endParaRPr>
              </a:p>
              <a:p>
                <a:pPr lvl="2"/>
                <a:r>
                  <a:rPr lang="en-US" altLang="zh-CN" sz="22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short[u]</a:t>
                </a:r>
                <a:r>
                  <a:rPr lang="zh-CN" altLang="en-US" sz="2200" b="1" dirty="0" smtClean="0"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：从</a:t>
                </a:r>
                <a:r>
                  <a:rPr lang="en-US" altLang="zh-CN" sz="2200" b="1" dirty="0"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s</a:t>
                </a:r>
                <a:r>
                  <a:rPr lang="zh-CN" altLang="en-US" sz="2200" b="1" dirty="0"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到</a:t>
                </a:r>
                <a:r>
                  <a:rPr lang="en-US" altLang="zh-CN" sz="2200" b="1" dirty="0"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u</a:t>
                </a:r>
                <a:r>
                  <a:rPr lang="zh-CN" altLang="en-US" sz="2200" b="1" dirty="0"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的最短路径长度（全局</a:t>
                </a:r>
                <a:r>
                  <a:rPr lang="zh-CN" altLang="en-US" sz="2200" b="1" dirty="0" smtClean="0"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）</a:t>
                </a:r>
                <a:endParaRPr lang="en-US" altLang="zh-CN" sz="2200" b="1" dirty="0" smtClean="0">
                  <a:latin typeface="Times New Roman" panose="02020603050405020304" pitchFamily="18" charset="0"/>
                  <a:ea typeface="楷体_GB2312" pitchFamily="1" charset="-122"/>
                  <a:cs typeface="Times New Roman" panose="02020603050405020304" pitchFamily="18" charset="0"/>
                </a:endParaRPr>
              </a:p>
              <a:p>
                <a:pPr lvl="3"/>
                <a:r>
                  <a:rPr lang="zh-CN" altLang="en-US" sz="2200" b="1" dirty="0" smtClean="0"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当</a:t>
                </a:r>
                <a:r>
                  <a:rPr lang="en-US" altLang="zh-CN" sz="2200" b="1" dirty="0" smtClean="0"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u </a:t>
                </a:r>
                <a14:m>
                  <m:oMath xmlns:m="http://schemas.openxmlformats.org/officeDocument/2006/math">
                    <m:r>
                      <a:rPr lang="en-US" altLang="zh-CN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∉ </m:t>
                    </m:r>
                  </m:oMath>
                </a14:m>
                <a:r>
                  <a:rPr lang="en-US" altLang="zh-CN" sz="2200" b="1" dirty="0" smtClean="0"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 S</a:t>
                </a:r>
                <a:r>
                  <a:rPr lang="zh-CN" altLang="en-US" sz="2200" b="1" dirty="0" smtClean="0"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200" b="1" dirty="0" smtClean="0"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dist[u</a:t>
                </a:r>
                <a:r>
                  <a:rPr lang="en-US" altLang="zh-CN" sz="2200" b="1" dirty="0"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]&gt;=short[u</a:t>
                </a:r>
                <a:r>
                  <a:rPr lang="en-US" altLang="zh-CN" sz="2200" b="1" dirty="0" smtClean="0"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]</a:t>
                </a:r>
              </a:p>
              <a:p>
                <a:pPr lvl="3"/>
                <a:r>
                  <a:rPr lang="zh-CN" altLang="en-US" sz="2200" b="1" dirty="0" smtClean="0"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当</a:t>
                </a:r>
                <a:r>
                  <a:rPr lang="en-US" altLang="zh-CN" sz="2200" b="1" dirty="0" smtClean="0"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u</a:t>
                </a:r>
                <a:r>
                  <a:rPr lang="en-US" altLang="zh-CN" sz="2200" b="1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</m:oMath>
                </a14:m>
                <a:r>
                  <a:rPr lang="en-US" altLang="zh-CN" sz="2200" b="1" dirty="0" smtClean="0"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  S</a:t>
                </a:r>
                <a:r>
                  <a:rPr lang="zh-CN" altLang="en-US" sz="2200" b="1" dirty="0" smtClean="0"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200" b="1" dirty="0" err="1" smtClean="0"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dist</a:t>
                </a:r>
                <a:r>
                  <a:rPr lang="en-US" altLang="zh-CN" sz="2200" b="1" dirty="0" smtClean="0"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[u</a:t>
                </a:r>
                <a:r>
                  <a:rPr lang="en-US" altLang="zh-CN" sz="2200" b="1" dirty="0"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]=short[u</a:t>
                </a:r>
                <a:r>
                  <a:rPr lang="en-US" altLang="zh-CN" sz="2200" b="1" dirty="0" smtClean="0"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]</a:t>
                </a:r>
              </a:p>
              <a:p>
                <a:pPr lvl="2"/>
                <a:r>
                  <a:rPr lang="en-US" altLang="zh-CN" sz="22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pre[u]</a:t>
                </a:r>
                <a:r>
                  <a:rPr lang="zh-CN" altLang="en-US" sz="22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：保存</a:t>
                </a:r>
                <a:r>
                  <a:rPr lang="zh-CN" altLang="en-US" sz="2200" b="1" dirty="0" smtClean="0"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从</a:t>
                </a:r>
                <a:r>
                  <a:rPr lang="en-US" altLang="zh-CN" sz="2200" b="1" dirty="0"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s</a:t>
                </a:r>
                <a:r>
                  <a:rPr lang="zh-CN" altLang="en-US" sz="2200" b="1" dirty="0"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到</a:t>
                </a:r>
                <a:r>
                  <a:rPr lang="en-US" altLang="zh-CN" sz="2200" b="1" dirty="0"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u</a:t>
                </a:r>
                <a:r>
                  <a:rPr lang="zh-CN" altLang="en-US" sz="2200" b="1" dirty="0"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的最短</a:t>
                </a:r>
                <a:r>
                  <a:rPr lang="zh-CN" altLang="en-US" sz="2200" b="1" dirty="0" smtClean="0"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路径中</a:t>
                </a:r>
                <a:r>
                  <a:rPr lang="en-US" altLang="zh-CN" sz="2200" b="1" dirty="0" smtClean="0"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u</a:t>
                </a:r>
                <a:r>
                  <a:rPr lang="zh-CN" altLang="en-US" sz="2200" b="1" dirty="0" smtClean="0"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的前驱顶点。</a:t>
                </a:r>
                <a:endParaRPr lang="en-US" altLang="zh-CN" sz="22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1" charset="-122"/>
                  <a:cs typeface="Times New Roman" panose="02020603050405020304" pitchFamily="18" charset="0"/>
                </a:endParaRPr>
              </a:p>
              <a:p>
                <a:pPr marL="914400" lvl="2" indent="0">
                  <a:buNone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2" indent="0">
                  <a:buNone/>
                </a:pP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287357" y="1052289"/>
                <a:ext cx="11089232" cy="4752975"/>
              </a:xfrm>
              <a:blipFill rotWithShape="0">
                <a:blip r:embed="rId2"/>
                <a:stretch>
                  <a:fillRect l="-110" t="-1155" b="-55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968" y="1319757"/>
            <a:ext cx="3261680" cy="3909443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7376956" y="4026992"/>
            <a:ext cx="360040" cy="35791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b="1" dirty="0">
                <a:solidFill>
                  <a:schemeClr val="tx1"/>
                </a:solidFill>
              </a:rPr>
              <a:t>s</a:t>
            </a:r>
            <a:endParaRPr lang="zh-CN" altLang="en-US" sz="2200" b="1" dirty="0">
              <a:solidFill>
                <a:schemeClr val="tx1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7072962" y="4763221"/>
            <a:ext cx="360040" cy="35791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b="1" dirty="0">
                <a:solidFill>
                  <a:schemeClr val="tx1"/>
                </a:solidFill>
              </a:rPr>
              <a:t>a</a:t>
            </a:r>
            <a:endParaRPr lang="zh-CN" altLang="en-US" sz="2200" b="1" dirty="0">
              <a:solidFill>
                <a:schemeClr val="tx1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7860197" y="4984033"/>
            <a:ext cx="360040" cy="35791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b="1" dirty="0">
                <a:solidFill>
                  <a:schemeClr val="tx1"/>
                </a:solidFill>
              </a:rPr>
              <a:t>b</a:t>
            </a:r>
            <a:endParaRPr lang="zh-CN" altLang="en-US" sz="2200" b="1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960096" y="3832188"/>
            <a:ext cx="1877033" cy="154102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7072962" y="348900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直接箭头连接符 11"/>
          <p:cNvCxnSpPr>
            <a:stCxn id="6" idx="4"/>
            <a:endCxn id="7" idx="7"/>
          </p:cNvCxnSpPr>
          <p:nvPr/>
        </p:nvCxnSpPr>
        <p:spPr>
          <a:xfrm flipH="1">
            <a:off x="7380275" y="4384906"/>
            <a:ext cx="176701" cy="43073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7" idx="5"/>
            <a:endCxn id="8" idx="2"/>
          </p:cNvCxnSpPr>
          <p:nvPr/>
        </p:nvCxnSpPr>
        <p:spPr>
          <a:xfrm>
            <a:off x="7380275" y="5068720"/>
            <a:ext cx="479922" cy="9427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8" idx="7"/>
            <a:endCxn id="22" idx="4"/>
          </p:cNvCxnSpPr>
          <p:nvPr/>
        </p:nvCxnSpPr>
        <p:spPr>
          <a:xfrm flipV="1">
            <a:off x="8167510" y="4783574"/>
            <a:ext cx="177462" cy="25287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8164952" y="4425660"/>
            <a:ext cx="360040" cy="35791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b="1" dirty="0">
                <a:solidFill>
                  <a:schemeClr val="tx1"/>
                </a:solidFill>
              </a:rPr>
              <a:t>u</a:t>
            </a:r>
            <a:endParaRPr lang="zh-CN" altLang="en-US" sz="2200" b="1" dirty="0">
              <a:solidFill>
                <a:schemeClr val="tx1"/>
              </a:solidFill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8220237" y="3281746"/>
            <a:ext cx="360040" cy="35791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b="1" dirty="0" smtClean="0">
                <a:solidFill>
                  <a:schemeClr val="tx1"/>
                </a:solidFill>
              </a:rPr>
              <a:t>u</a:t>
            </a:r>
            <a:endParaRPr lang="zh-CN" altLang="en-US" sz="2200" b="1" dirty="0">
              <a:solidFill>
                <a:schemeClr val="tx1"/>
              </a:solidFill>
            </a:endParaRPr>
          </a:p>
        </p:txBody>
      </p:sp>
      <p:cxnSp>
        <p:nvCxnSpPr>
          <p:cNvPr id="37" name="直接箭头连接符 36"/>
          <p:cNvCxnSpPr>
            <a:stCxn id="8" idx="0"/>
            <a:endCxn id="36" idx="4"/>
          </p:cNvCxnSpPr>
          <p:nvPr/>
        </p:nvCxnSpPr>
        <p:spPr>
          <a:xfrm flipV="1">
            <a:off x="8040217" y="3639660"/>
            <a:ext cx="360040" cy="13443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02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22" grpId="0" animBg="1"/>
      <p:bldP spid="3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四</a:t>
            </a:r>
            <a:r>
              <a:rPr lang="zh-CN" altLang="en-US" dirty="0" smtClean="0"/>
              <a:t>、单源最短路径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623392" y="1052736"/>
                <a:ext cx="11089232" cy="4752975"/>
              </a:xfrm>
            </p:spPr>
            <p:txBody>
              <a:bodyPr/>
              <a:lstStyle/>
              <a:p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Dijkstra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算法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贪心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策略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：每次选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进入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b="1" dirty="0" smtClean="0"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u</a:t>
                </a:r>
                <a:r>
                  <a:rPr lang="en-US" altLang="zh-CN" b="1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</m:oMath>
                </a14:m>
                <a:r>
                  <a:rPr lang="en-US" altLang="zh-CN" b="1" dirty="0"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V</a:t>
                </a:r>
                <a:r>
                  <a:rPr lang="zh-CN" altLang="en-US" b="1" dirty="0"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且</a:t>
                </a:r>
                <a:r>
                  <a:rPr lang="en-US" altLang="zh-CN" b="1" dirty="0"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u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∉ </m:t>
                    </m:r>
                  </m:oMath>
                </a14:m>
                <a:r>
                  <a:rPr lang="en-US" altLang="zh-CN" b="1" dirty="0"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 S</a:t>
                </a:r>
                <a:r>
                  <a:rPr lang="zh-CN" altLang="en-US" b="1" dirty="0" smtClean="0"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400" b="1" dirty="0" err="1" smtClean="0"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dist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[u]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楷体_GB2312" pitchFamily="1" charset="-122"/>
                    <a:cs typeface="Times New Roman" panose="02020603050405020304" pitchFamily="18" charset="0"/>
                  </a:rPr>
                  <a:t>最小。</a:t>
                </a:r>
                <a:endParaRPr lang="en-US" altLang="zh-CN" sz="2400" b="1" dirty="0" smtClean="0">
                  <a:latin typeface="Times New Roman" panose="02020603050405020304" pitchFamily="18" charset="0"/>
                  <a:ea typeface="楷体_GB2312" pitchFamily="1" charset="-122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:endParaRPr lang="en-US" altLang="zh-CN" sz="2400" dirty="0" smtClean="0">
                  <a:latin typeface="Times New Roman" panose="02020603050405020304" pitchFamily="18" charset="0"/>
                  <a:ea typeface="楷体_GB2312" pitchFamily="1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基本思路：</a:t>
                </a:r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en-US" altLang="zh-C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(1)</a:t>
                </a:r>
                <a:r>
                  <a:rPr lang="zh-CN" alt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初始</a:t>
                </a:r>
                <a:r>
                  <a:rPr lang="zh-CN" alt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S={s}</a:t>
                </a:r>
                <a:r>
                  <a:rPr lang="zh-CN" alt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200" b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</a:t>
                </a:r>
                <a:r>
                  <a:rPr lang="en-US" altLang="zh-C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[s]=0 </a:t>
                </a:r>
                <a:endParaRPr lang="zh-CN" alt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en-US" altLang="zh-C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(2)</a:t>
                </a:r>
                <a:r>
                  <a:rPr lang="zh-CN" alt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对于</a:t>
                </a:r>
                <a:r>
                  <a:rPr lang="en-US" altLang="zh-CN" sz="22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i∈V-S</a:t>
                </a:r>
                <a:r>
                  <a:rPr lang="zh-CN" alt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计算</a:t>
                </a:r>
                <a:r>
                  <a:rPr lang="en-US" altLang="zh-CN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zh-CN" alt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到</a:t>
                </a:r>
                <a:r>
                  <a:rPr lang="en-US" altLang="zh-CN" sz="22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zh-CN" alt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的相对</a:t>
                </a:r>
                <a:r>
                  <a:rPr lang="en-US" altLang="zh-CN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zh-CN" alt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的最短</a:t>
                </a:r>
                <a:r>
                  <a:rPr lang="zh-CN" alt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路径</a:t>
                </a:r>
                <a:r>
                  <a:rPr lang="en-US" altLang="zh-CN" sz="2200" b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</a:t>
                </a:r>
                <a:r>
                  <a:rPr lang="en-US" altLang="zh-C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:r>
                  <a:rPr lang="en-US" altLang="zh-CN" sz="2200" b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r>
                  <a:rPr lang="zh-CN" alt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，若</a:t>
                </a:r>
                <a:r>
                  <a:rPr lang="en-US" altLang="zh-CN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zh-CN" alt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到</a:t>
                </a:r>
                <a:r>
                  <a:rPr lang="en-US" altLang="zh-CN" sz="2200" b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zh-CN" alt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有</a:t>
                </a:r>
                <a:r>
                  <a:rPr lang="zh-CN" alt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边</a:t>
                </a:r>
                <a:r>
                  <a:rPr lang="en-US" altLang="zh-C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pre[</a:t>
                </a:r>
                <a:r>
                  <a:rPr lang="en-US" altLang="zh-CN" sz="2200" b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]=s,</a:t>
                </a:r>
                <a:r>
                  <a:rPr lang="zh-CN" alt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否则</a:t>
                </a:r>
                <a:r>
                  <a:rPr lang="en-US" altLang="zh-C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pre[</a:t>
                </a:r>
                <a:r>
                  <a:rPr lang="en-US" altLang="zh-CN" sz="2200" b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]=null</a:t>
                </a:r>
                <a:endParaRPr lang="zh-CN" alt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en-US" altLang="zh-C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(3</a:t>
                </a:r>
                <a:r>
                  <a:rPr lang="en-US" altLang="zh-CN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选择找</a:t>
                </a:r>
                <a:r>
                  <a:rPr lang="en-US" altLang="zh-CN" sz="2200" b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altLang="zh-CN" sz="22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∈V-S</a:t>
                </a:r>
                <a:r>
                  <a:rPr lang="zh-CN" alt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2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</a:t>
                </a:r>
                <a:r>
                  <a:rPr lang="en-US" altLang="zh-CN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[j]</a:t>
                </a:r>
                <a:r>
                  <a:rPr lang="zh-CN" alt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最小，将</a:t>
                </a:r>
                <a:r>
                  <a:rPr lang="en-US" altLang="zh-CN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zh-CN" alt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加入</a:t>
                </a:r>
                <a:r>
                  <a:rPr lang="en-US" altLang="zh-CN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zh-CN" alt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，修改</a:t>
                </a:r>
                <a:r>
                  <a:rPr lang="en-US" altLang="zh-CN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V-S	</a:t>
                </a:r>
                <a:r>
                  <a:rPr lang="zh-CN" alt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中</a:t>
                </a:r>
                <a:r>
                  <a:rPr lang="zh-CN" alt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节点</a:t>
                </a:r>
                <a:r>
                  <a:rPr lang="zh-CN" alt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en-US" altLang="zh-CN" sz="22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</a:t>
                </a:r>
                <a:r>
                  <a:rPr lang="zh-CN" alt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值</a:t>
                </a:r>
                <a:r>
                  <a:rPr lang="en-US" altLang="zh-CN" sz="22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2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经过</a:t>
                </a:r>
                <a:r>
                  <a:rPr lang="en-US" altLang="zh-CN" sz="22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zh-CN" altLang="en-US" sz="22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可到达的节点的</a:t>
                </a:r>
                <a:r>
                  <a:rPr lang="en-US" altLang="zh-CN" sz="2200" b="1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</a:t>
                </a:r>
                <a:r>
                  <a:rPr lang="zh-CN" altLang="en-US" sz="22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可能变小，往小了改，逼近最短路径</a:t>
                </a:r>
                <a:r>
                  <a:rPr lang="en-US" altLang="zh-CN" sz="22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CN" altLang="en-US" sz="2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en-US" altLang="zh-C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4)</a:t>
                </a:r>
                <a:r>
                  <a:rPr lang="zh-CN" alt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重复</a:t>
                </a:r>
                <a:r>
                  <a:rPr lang="en-US" altLang="zh-CN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过程，直到</a:t>
                </a:r>
                <a:r>
                  <a:rPr lang="en-US" altLang="zh-CN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S=V</a:t>
                </a:r>
                <a:r>
                  <a:rPr lang="zh-CN" alt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为止</a:t>
                </a:r>
                <a:endParaRPr lang="zh-CN" alt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2" indent="0">
                  <a:buNone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2" indent="0">
                  <a:buNone/>
                </a:pP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623392" y="1052736"/>
                <a:ext cx="11089232" cy="4752975"/>
              </a:xfrm>
              <a:blipFill rotWithShape="0">
                <a:blip r:embed="rId2"/>
                <a:stretch>
                  <a:fillRect l="-110" t="-11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580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23392" y="1196752"/>
            <a:ext cx="10513168" cy="4752975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342900" lvl="1" indent="-342900">
              <a:buFont typeface="Wingdings" pitchFamily="2" charset="2"/>
              <a:buChar char="n"/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问题讨论：某收银柜台</a:t>
            </a:r>
            <a:r>
              <a:rPr lang="zh-CN" altLang="en-US" sz="2400" b="1" dirty="0" smtClean="0"/>
              <a:t>有</a:t>
            </a:r>
            <a:r>
              <a:rPr lang="zh-CN" altLang="en-US" sz="2400" b="1" dirty="0"/>
              <a:t>四种面值分别为二角五分、一角、五分和一</a:t>
            </a:r>
            <a:r>
              <a:rPr lang="zh-CN" altLang="en-US" sz="2400" b="1" dirty="0" smtClean="0"/>
              <a:t>分的硬币</a:t>
            </a:r>
            <a:r>
              <a:rPr lang="zh-CN" altLang="en-US" sz="2400" b="1" dirty="0"/>
              <a:t>，每种硬币数量</a:t>
            </a:r>
            <a:r>
              <a:rPr lang="zh-CN" altLang="en-US" sz="2400" b="1" dirty="0" smtClean="0"/>
              <a:t>充足，现</a:t>
            </a:r>
            <a:r>
              <a:rPr lang="zh-CN" altLang="en-US" sz="2400" b="1" dirty="0"/>
              <a:t>要找给某顾客六角三分钱，问怎样找钱，才能使所拿出的硬币个数是最少的</a:t>
            </a:r>
            <a:r>
              <a:rPr lang="zh-CN" altLang="en-US" sz="2400" b="1" dirty="0" smtClean="0"/>
              <a:t>？</a:t>
            </a:r>
            <a:endParaRPr lang="en-US" altLang="zh-CN" sz="2400" b="1" dirty="0" smtClean="0"/>
          </a:p>
          <a:p>
            <a:pPr marL="742950" lvl="2" indent="-342900">
              <a:buFont typeface="Wingdings" pitchFamily="2" charset="2"/>
              <a:buChar char="n"/>
            </a:pPr>
            <a:r>
              <a:rPr lang="zh-CN" altLang="en-US" sz="2200" b="1" dirty="0" smtClean="0">
                <a:solidFill>
                  <a:srgbClr val="FF0000"/>
                </a:solidFill>
              </a:rPr>
              <a:t>统一单位：面值：</a:t>
            </a:r>
            <a:r>
              <a:rPr lang="en-US" altLang="zh-CN" sz="2200" b="1" dirty="0" smtClean="0">
                <a:solidFill>
                  <a:srgbClr val="FF0000"/>
                </a:solidFill>
              </a:rPr>
              <a:t>v[1]=25</a:t>
            </a:r>
            <a:r>
              <a:rPr lang="zh-CN" altLang="en-US" sz="2200" b="1" dirty="0" smtClean="0">
                <a:solidFill>
                  <a:srgbClr val="FF0000"/>
                </a:solidFill>
              </a:rPr>
              <a:t>分，</a:t>
            </a:r>
            <a:r>
              <a:rPr lang="en-US" altLang="zh-CN" sz="2200" b="1" dirty="0" smtClean="0">
                <a:solidFill>
                  <a:srgbClr val="FF0000"/>
                </a:solidFill>
              </a:rPr>
              <a:t>v[2]=10</a:t>
            </a:r>
            <a:r>
              <a:rPr lang="zh-CN" altLang="en-US" sz="2200" b="1" dirty="0" smtClean="0">
                <a:solidFill>
                  <a:srgbClr val="FF0000"/>
                </a:solidFill>
              </a:rPr>
              <a:t>分，</a:t>
            </a:r>
            <a:r>
              <a:rPr lang="en-US" altLang="zh-CN" sz="2200" b="1" dirty="0" smtClean="0">
                <a:solidFill>
                  <a:srgbClr val="FF0000"/>
                </a:solidFill>
              </a:rPr>
              <a:t>v[3]=5</a:t>
            </a:r>
            <a:r>
              <a:rPr lang="zh-CN" altLang="en-US" sz="2200" b="1" dirty="0" smtClean="0">
                <a:solidFill>
                  <a:srgbClr val="FF0000"/>
                </a:solidFill>
              </a:rPr>
              <a:t>分，</a:t>
            </a:r>
            <a:r>
              <a:rPr lang="en-US" altLang="zh-CN" sz="2200" b="1" dirty="0">
                <a:solidFill>
                  <a:srgbClr val="FF0000"/>
                </a:solidFill>
              </a:rPr>
              <a:t>v[4] =</a:t>
            </a:r>
            <a:r>
              <a:rPr lang="en-US" altLang="zh-CN" sz="2200" b="1" dirty="0" smtClean="0">
                <a:solidFill>
                  <a:srgbClr val="FF0000"/>
                </a:solidFill>
              </a:rPr>
              <a:t>1</a:t>
            </a:r>
            <a:r>
              <a:rPr lang="zh-CN" altLang="en-US" sz="2200" b="1" dirty="0" smtClean="0">
                <a:solidFill>
                  <a:srgbClr val="FF0000"/>
                </a:solidFill>
              </a:rPr>
              <a:t>分，找零：</a:t>
            </a:r>
            <a:r>
              <a:rPr lang="en-US" altLang="zh-CN" sz="2200" b="1" dirty="0" smtClean="0">
                <a:solidFill>
                  <a:srgbClr val="FF0000"/>
                </a:solidFill>
              </a:rPr>
              <a:t>n=63</a:t>
            </a:r>
            <a:r>
              <a:rPr lang="zh-CN" altLang="en-US" sz="2200" b="1" dirty="0" smtClean="0">
                <a:solidFill>
                  <a:srgbClr val="FF0000"/>
                </a:solidFill>
              </a:rPr>
              <a:t>分</a:t>
            </a:r>
            <a:endParaRPr lang="en-US" altLang="zh-CN" sz="2200" b="1" dirty="0" smtClean="0">
              <a:solidFill>
                <a:srgbClr val="FF0000"/>
              </a:solidFill>
            </a:endParaRPr>
          </a:p>
          <a:p>
            <a:pPr marL="742950" lvl="2" indent="-342900">
              <a:buFont typeface="Wingdings" pitchFamily="2" charset="2"/>
              <a:buChar char="n"/>
            </a:pPr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算法</a:t>
            </a:r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动态规划</a:t>
            </a:r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：设</a:t>
            </a:r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f[n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为找</a:t>
            </a:r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分钱所需的最少硬币数</a:t>
            </a:r>
            <a:endParaRPr lang="en-US" altLang="zh-CN" sz="2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2" indent="-342900">
              <a:buFont typeface="Wingdings" pitchFamily="2" charset="2"/>
              <a:buChar char="n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一</a:t>
            </a:r>
            <a:r>
              <a:rPr lang="zh-CN" altLang="en-US" dirty="0" smtClean="0"/>
              <a:t>、基本概念</a:t>
            </a:r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5519936" y="3933056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f[n]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857912" y="5308895"/>
            <a:ext cx="1394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1+f[n-25]</a:t>
            </a:r>
            <a:endParaRPr lang="zh-CN" alt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3735952" y="4466878"/>
            <a:ext cx="2147908" cy="9025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5271066" y="4462912"/>
            <a:ext cx="608910" cy="978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584703" y="4449080"/>
            <a:ext cx="24449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 smtClean="0"/>
              <a:t>第一次找</a:t>
            </a:r>
            <a:r>
              <a:rPr lang="en-US" altLang="zh-CN" sz="2200" dirty="0" smtClean="0"/>
              <a:t>25</a:t>
            </a:r>
            <a:r>
              <a:rPr lang="zh-CN" altLang="en-US" sz="2200" dirty="0" smtClean="0"/>
              <a:t>分硬币</a:t>
            </a:r>
            <a:endParaRPr lang="zh-CN" altLang="en-US" sz="2200" dirty="0"/>
          </a:p>
        </p:txBody>
      </p:sp>
      <p:sp>
        <p:nvSpPr>
          <p:cNvPr id="15" name="文本框 14"/>
          <p:cNvSpPr txBox="1"/>
          <p:nvPr/>
        </p:nvSpPr>
        <p:spPr>
          <a:xfrm>
            <a:off x="5163851" y="4722736"/>
            <a:ext cx="4700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 smtClean="0"/>
              <a:t>10</a:t>
            </a:r>
            <a:endParaRPr lang="zh-CN" altLang="en-US" sz="2200" dirty="0"/>
          </a:p>
        </p:txBody>
      </p:sp>
      <p:sp>
        <p:nvSpPr>
          <p:cNvPr id="21" name="文本框 20"/>
          <p:cNvSpPr txBox="1"/>
          <p:nvPr/>
        </p:nvSpPr>
        <p:spPr>
          <a:xfrm>
            <a:off x="4485072" y="5308894"/>
            <a:ext cx="1394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1+f[n-10]</a:t>
            </a:r>
            <a:endParaRPr lang="zh-CN" alt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>
            <a:off x="5879976" y="4462912"/>
            <a:ext cx="771744" cy="9505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5846970" y="4462912"/>
            <a:ext cx="1949785" cy="9505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5985603" y="5308894"/>
            <a:ext cx="1394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1+f[n-5]</a:t>
            </a:r>
            <a:endParaRPr lang="zh-CN" alt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268818" y="5308894"/>
            <a:ext cx="1394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1+f[n-1]</a:t>
            </a:r>
            <a:endParaRPr lang="zh-CN" alt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914859" y="4717330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 smtClean="0"/>
              <a:t>5</a:t>
            </a:r>
            <a:endParaRPr lang="zh-CN" altLang="en-US" sz="2200" dirty="0"/>
          </a:p>
        </p:txBody>
      </p:sp>
      <p:sp>
        <p:nvSpPr>
          <p:cNvPr id="32" name="文本框 31"/>
          <p:cNvSpPr txBox="1"/>
          <p:nvPr/>
        </p:nvSpPr>
        <p:spPr>
          <a:xfrm>
            <a:off x="6787597" y="4533363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 smtClean="0"/>
              <a:t>1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72754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4" grpId="0"/>
      <p:bldP spid="15" grpId="0"/>
      <p:bldP spid="21" grpId="0"/>
      <p:bldP spid="29" grpId="0"/>
      <p:bldP spid="30" grpId="0"/>
      <p:bldP spid="31" grpId="0"/>
      <p:bldP spid="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四</a:t>
            </a:r>
            <a:r>
              <a:rPr lang="zh-CN" altLang="en-US" dirty="0" smtClean="0"/>
              <a:t>、单源最短路径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dirty="0" smtClean="0"/>
              <a:t>实例</a:t>
            </a:r>
            <a:endParaRPr lang="en-US" altLang="zh-CN" b="1" dirty="0" smtClean="0"/>
          </a:p>
          <a:p>
            <a:pPr lvl="1"/>
            <a:r>
              <a:rPr lang="zh-CN" altLang="en-US" sz="2400" b="1" dirty="0">
                <a:ea typeface="楷体_GB2312" pitchFamily="1" charset="-122"/>
              </a:rPr>
              <a:t>输入：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  <a:cs typeface="Times New Roman" panose="02020603050405020304" pitchFamily="18" charset="0"/>
              </a:rPr>
              <a:t>带权有向图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  <a:cs typeface="Times New Roman" panose="02020603050405020304" pitchFamily="18" charset="0"/>
              </a:rPr>
              <a:t>G=(V,E,W)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  <a:cs typeface="Times New Roman" panose="02020603050405020304" pitchFamily="18" charset="0"/>
              </a:rPr>
              <a:t>V={1,2,3,4,5,6}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  <a:cs typeface="Times New Roman" panose="02020603050405020304" pitchFamily="18" charset="0"/>
              </a:rPr>
              <a:t>s=1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87488" y="2420888"/>
            <a:ext cx="3185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初始：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S={1}, </a:t>
            </a:r>
            <a:r>
              <a:rPr lang="en-US" altLang="zh-CN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[1]=0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7946819"/>
                  </p:ext>
                </p:extLst>
              </p:nvPr>
            </p:nvGraphicFramePr>
            <p:xfrm>
              <a:off x="1559496" y="3008954"/>
              <a:ext cx="5544616" cy="16321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2088"/>
                    <a:gridCol w="792088"/>
                    <a:gridCol w="792088"/>
                    <a:gridCol w="792088"/>
                    <a:gridCol w="792088"/>
                    <a:gridCol w="792088"/>
                    <a:gridCol w="792088"/>
                  </a:tblGrid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dist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∞</m:t>
                              </m:r>
                            </m:oMath>
                          </a14:m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∞</m:t>
                              </m:r>
                            </m:oMath>
                          </a14:m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∞</m:t>
                              </m:r>
                            </m:oMath>
                          </a14:m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∞</m:t>
                              </m:r>
                            </m:oMath>
                          </a14:m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∞</m:t>
                              </m:r>
                            </m:oMath>
                          </a14:m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short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∞</m:t>
                              </m:r>
                            </m:oMath>
                          </a14:m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∞</m:t>
                              </m:r>
                            </m:oMath>
                          </a14:m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∞</m:t>
                              </m:r>
                            </m:oMath>
                          </a14:m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∞</m:t>
                              </m:r>
                            </m:oMath>
                          </a14:m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∞</m:t>
                              </m:r>
                            </m:oMath>
                          </a14:m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null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null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null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null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null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null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7946819"/>
                  </p:ext>
                </p:extLst>
              </p:nvPr>
            </p:nvGraphicFramePr>
            <p:xfrm>
              <a:off x="1559496" y="3008954"/>
              <a:ext cx="5544616" cy="16321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2088"/>
                    <a:gridCol w="792088"/>
                    <a:gridCol w="792088"/>
                    <a:gridCol w="792088"/>
                    <a:gridCol w="792088"/>
                    <a:gridCol w="792088"/>
                    <a:gridCol w="792088"/>
                  </a:tblGrid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dist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769" t="-104412" r="-403846" b="-220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98473" t="-104412" r="-300763" b="-220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1538" t="-104412" r="-203077" b="-220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501538" t="-104412" r="-103077" b="-220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601538" t="-104412" r="-3077" b="-220588"/>
                          </a:stretch>
                        </a:blipFill>
                      </a:tcPr>
                    </a:tc>
                  </a:tr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short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769" t="-207463" r="-403846" b="-1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98473" t="-207463" r="-300763" b="-1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1538" t="-207463" r="-203077" b="-1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501538" t="-207463" r="-103077" b="-1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601538" t="-207463" r="-3077" b="-123881"/>
                          </a:stretch>
                        </a:blipFill>
                      </a:tcPr>
                    </a:tc>
                  </a:tr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null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null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null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null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null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null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136" y="2432832"/>
            <a:ext cx="3939226" cy="3405407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8040216" y="2492896"/>
            <a:ext cx="1080120" cy="792088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标注 5"/>
          <p:cNvSpPr/>
          <p:nvPr/>
        </p:nvSpPr>
        <p:spPr>
          <a:xfrm>
            <a:off x="8760296" y="1973250"/>
            <a:ext cx="360040" cy="387425"/>
          </a:xfrm>
          <a:prstGeom prst="wedgeRectCallout">
            <a:avLst>
              <a:gd name="adj1" fmla="val -50395"/>
              <a:gd name="adj2" fmla="val 9048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16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四</a:t>
            </a:r>
            <a:r>
              <a:rPr lang="zh-CN" altLang="en-US" dirty="0" smtClean="0"/>
              <a:t>、单源最短路径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dirty="0" smtClean="0"/>
              <a:t>实例</a:t>
            </a:r>
            <a:endParaRPr lang="en-US" altLang="zh-CN" b="1" dirty="0" smtClean="0"/>
          </a:p>
          <a:p>
            <a:pPr lvl="1"/>
            <a:r>
              <a:rPr lang="zh-CN" altLang="en-US" sz="2400" b="1" dirty="0">
                <a:ea typeface="楷体_GB2312" pitchFamily="1" charset="-122"/>
              </a:rPr>
              <a:t>输入：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  <a:cs typeface="Times New Roman" panose="02020603050405020304" pitchFamily="18" charset="0"/>
              </a:rPr>
              <a:t>带权有向图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  <a:cs typeface="Times New Roman" panose="02020603050405020304" pitchFamily="18" charset="0"/>
              </a:rPr>
              <a:t>G=(V,E,W)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  <a:cs typeface="Times New Roman" panose="02020603050405020304" pitchFamily="18" charset="0"/>
              </a:rPr>
              <a:t>V={1,2,3,4,5,6}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  <a:cs typeface="Times New Roman" panose="02020603050405020304" pitchFamily="18" charset="0"/>
              </a:rPr>
              <a:t>s=1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87488" y="2420887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第</a:t>
            </a:r>
            <a:r>
              <a:rPr lang="en-US" altLang="zh-CN" sz="2400" b="1" dirty="0" smtClean="0"/>
              <a:t>2</a:t>
            </a:r>
            <a:r>
              <a:rPr lang="zh-CN" altLang="en-US" sz="2400" b="1" dirty="0" smtClean="0"/>
              <a:t>步：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S={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1}, </a:t>
            </a:r>
            <a:r>
              <a:rPr lang="en-US" altLang="zh-CN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]=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67099116"/>
                  </p:ext>
                </p:extLst>
              </p:nvPr>
            </p:nvGraphicFramePr>
            <p:xfrm>
              <a:off x="1559496" y="2934534"/>
              <a:ext cx="5544616" cy="16321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2088"/>
                    <a:gridCol w="792088"/>
                    <a:gridCol w="792088"/>
                    <a:gridCol w="792088"/>
                    <a:gridCol w="792088"/>
                    <a:gridCol w="792088"/>
                    <a:gridCol w="792088"/>
                  </a:tblGrid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dist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∞</m:t>
                              </m:r>
                            </m:oMath>
                          </a14:m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∞</m:t>
                              </m:r>
                            </m:oMath>
                          </a14:m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∞</m:t>
                              </m:r>
                            </m:oMath>
                          </a14:m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short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∞</m:t>
                              </m:r>
                            </m:oMath>
                          </a14:m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∞</m:t>
                              </m:r>
                            </m:oMath>
                          </a14:m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∞</m:t>
                              </m:r>
                            </m:oMath>
                          </a14:m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∞</m:t>
                              </m:r>
                            </m:oMath>
                          </a14:m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∞</m:t>
                              </m:r>
                            </m:oMath>
                          </a14:m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null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null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null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null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67099116"/>
                  </p:ext>
                </p:extLst>
              </p:nvPr>
            </p:nvGraphicFramePr>
            <p:xfrm>
              <a:off x="1559496" y="2934534"/>
              <a:ext cx="5544616" cy="16321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2088"/>
                    <a:gridCol w="792088"/>
                    <a:gridCol w="792088"/>
                    <a:gridCol w="792088"/>
                    <a:gridCol w="792088"/>
                    <a:gridCol w="792088"/>
                    <a:gridCol w="792088"/>
                  </a:tblGrid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dist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98473" t="-104412" r="-300763" b="-220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1538" t="-104412" r="-203077" b="-220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501538" t="-104412" r="-103077" b="-220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short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769" t="-207463" r="-403846" b="-1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98473" t="-207463" r="-300763" b="-1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1538" t="-207463" r="-203077" b="-1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501538" t="-207463" r="-103077" b="-1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601538" t="-207463" r="-3077" b="-123881"/>
                          </a:stretch>
                        </a:blipFill>
                      </a:tcPr>
                    </a:tc>
                  </a:tr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null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null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null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null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矩形 4"/>
          <p:cNvSpPr/>
          <p:nvPr/>
        </p:nvSpPr>
        <p:spPr>
          <a:xfrm>
            <a:off x="3334058" y="3357269"/>
            <a:ext cx="432048" cy="360338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332732" y="4165000"/>
            <a:ext cx="432048" cy="360338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456040" y="3357269"/>
            <a:ext cx="432048" cy="360338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456040" y="4165000"/>
            <a:ext cx="432048" cy="360338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8" y="2432833"/>
            <a:ext cx="3536565" cy="3057312"/>
          </a:xfrm>
          <a:prstGeom prst="rect">
            <a:avLst/>
          </a:prstGeom>
        </p:spPr>
      </p:pic>
      <p:sp>
        <p:nvSpPr>
          <p:cNvPr id="16" name="椭圆 15"/>
          <p:cNvSpPr/>
          <p:nvPr/>
        </p:nvSpPr>
        <p:spPr>
          <a:xfrm>
            <a:off x="8040216" y="2492896"/>
            <a:ext cx="1080120" cy="792088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标注 16"/>
          <p:cNvSpPr/>
          <p:nvPr/>
        </p:nvSpPr>
        <p:spPr>
          <a:xfrm>
            <a:off x="8760296" y="1973250"/>
            <a:ext cx="360040" cy="387425"/>
          </a:xfrm>
          <a:prstGeom prst="wedgeRectCallout">
            <a:avLst>
              <a:gd name="adj1" fmla="val -50395"/>
              <a:gd name="adj2" fmla="val 9048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29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3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四</a:t>
            </a:r>
            <a:r>
              <a:rPr lang="zh-CN" altLang="en-US" dirty="0" smtClean="0"/>
              <a:t>、单源最短路径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dirty="0" smtClean="0"/>
              <a:t>实例</a:t>
            </a:r>
            <a:endParaRPr lang="en-US" altLang="zh-CN" b="1" dirty="0" smtClean="0"/>
          </a:p>
          <a:p>
            <a:pPr lvl="1"/>
            <a:r>
              <a:rPr lang="zh-CN" altLang="en-US" sz="2400" b="1" dirty="0">
                <a:ea typeface="楷体_GB2312" pitchFamily="1" charset="-122"/>
              </a:rPr>
              <a:t>输入：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  <a:cs typeface="Times New Roman" panose="02020603050405020304" pitchFamily="18" charset="0"/>
              </a:rPr>
              <a:t>带权有向图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  <a:cs typeface="Times New Roman" panose="02020603050405020304" pitchFamily="18" charset="0"/>
              </a:rPr>
              <a:t>G=(V,E,W)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  <a:cs typeface="Times New Roman" panose="02020603050405020304" pitchFamily="18" charset="0"/>
              </a:rPr>
              <a:t>V={1,2,3,4,5,6}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  <a:cs typeface="Times New Roman" panose="02020603050405020304" pitchFamily="18" charset="0"/>
              </a:rPr>
              <a:t>s=1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54723" y="2354027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第</a:t>
            </a:r>
            <a:r>
              <a:rPr lang="en-US" altLang="zh-CN" sz="2400" b="1" dirty="0"/>
              <a:t>3</a:t>
            </a:r>
            <a:r>
              <a:rPr lang="zh-CN" altLang="en-US" sz="2400" b="1" dirty="0" smtClean="0"/>
              <a:t>步：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S={1,6}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8168204"/>
                  </p:ext>
                </p:extLst>
              </p:nvPr>
            </p:nvGraphicFramePr>
            <p:xfrm>
              <a:off x="1559496" y="2797427"/>
              <a:ext cx="5544616" cy="16321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2088"/>
                    <a:gridCol w="792088"/>
                    <a:gridCol w="792088"/>
                    <a:gridCol w="792088"/>
                    <a:gridCol w="792088"/>
                    <a:gridCol w="792088"/>
                    <a:gridCol w="792088"/>
                  </a:tblGrid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1" kern="12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1" kern="12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1" kern="12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1"/>
                        </a:solidFill>
                      </a:tcPr>
                    </a:tc>
                  </a:tr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dist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∞</m:t>
                              </m:r>
                            </m:oMath>
                          </a14:m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∞</m:t>
                              </m:r>
                            </m:oMath>
                          </a14:m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∞</m:t>
                              </m:r>
                            </m:oMath>
                          </a14:m>
                          <a:endParaRPr lang="zh-CN" altLang="en-US" sz="2000" b="1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endParaRPr lang="zh-CN" altLang="en-US" sz="2000" b="1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short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∞</m:t>
                              </m:r>
                            </m:oMath>
                          </a14:m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∞</m:t>
                              </m:r>
                            </m:oMath>
                          </a14:m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∞</m:t>
                              </m:r>
                            </m:oMath>
                          </a14:m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∞</m:t>
                              </m:r>
                            </m:oMath>
                          </a14:m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null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null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null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null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8168204"/>
                  </p:ext>
                </p:extLst>
              </p:nvPr>
            </p:nvGraphicFramePr>
            <p:xfrm>
              <a:off x="1559496" y="2797427"/>
              <a:ext cx="5544616" cy="16321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2088"/>
                    <a:gridCol w="792088"/>
                    <a:gridCol w="792088"/>
                    <a:gridCol w="792088"/>
                    <a:gridCol w="792088"/>
                    <a:gridCol w="792088"/>
                    <a:gridCol w="792088"/>
                  </a:tblGrid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1" kern="12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1" kern="12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1" kern="12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1"/>
                        </a:solidFill>
                      </a:tcPr>
                    </a:tc>
                  </a:tr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dist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98473" t="-104412" r="-300763" b="-222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1538" t="-104412" r="-203077" b="-222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501538" t="-104412" r="-103077" b="-222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endParaRPr lang="zh-CN" altLang="en-US" sz="2000" b="1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short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769" t="-207463" r="-403846" b="-1253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98473" t="-207463" r="-300763" b="-1253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1538" t="-207463" r="-203077" b="-1253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501538" t="-207463" r="-103077" b="-1253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null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null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null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null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0" name="矩形 9"/>
          <p:cNvSpPr/>
          <p:nvPr/>
        </p:nvSpPr>
        <p:spPr>
          <a:xfrm>
            <a:off x="6490768" y="3219885"/>
            <a:ext cx="432048" cy="360338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6" y="2401029"/>
            <a:ext cx="3600400" cy="3185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4728388"/>
                  </p:ext>
                </p:extLst>
              </p:nvPr>
            </p:nvGraphicFramePr>
            <p:xfrm>
              <a:off x="1559496" y="4605132"/>
              <a:ext cx="5544616" cy="16321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2088"/>
                    <a:gridCol w="792088"/>
                    <a:gridCol w="792088"/>
                    <a:gridCol w="792088"/>
                    <a:gridCol w="792088"/>
                    <a:gridCol w="792088"/>
                    <a:gridCol w="792088"/>
                  </a:tblGrid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</a:tr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dist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∞</m:t>
                              </m:r>
                            </m:oMath>
                          </a14:m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</a:tr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short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∞</m:t>
                              </m:r>
                            </m:oMath>
                          </a14:m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∞</m:t>
                              </m:r>
                            </m:oMath>
                          </a14:m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∞</m:t>
                              </m:r>
                            </m:oMath>
                          </a14:m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∞</m:t>
                              </m:r>
                            </m:oMath>
                          </a14:m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</a:tr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null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null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4728388"/>
                  </p:ext>
                </p:extLst>
              </p:nvPr>
            </p:nvGraphicFramePr>
            <p:xfrm>
              <a:off x="1559496" y="4605132"/>
              <a:ext cx="5544616" cy="16321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2088"/>
                    <a:gridCol w="792088"/>
                    <a:gridCol w="792088"/>
                    <a:gridCol w="792088"/>
                    <a:gridCol w="792088"/>
                    <a:gridCol w="792088"/>
                    <a:gridCol w="792088"/>
                  </a:tblGrid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</a:tr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dist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473" t="-104412" r="-300763" b="-220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</a:tr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short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769" t="-207463" r="-403846" b="-1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473" t="-207463" r="-300763" b="-1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538" t="-207463" r="-203077" b="-1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501538" t="-207463" r="-103077" b="-1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</a:tr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null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null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3" name="矩形 12"/>
          <p:cNvSpPr/>
          <p:nvPr/>
        </p:nvSpPr>
        <p:spPr>
          <a:xfrm>
            <a:off x="3334058" y="5030268"/>
            <a:ext cx="432048" cy="360338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>
            <a:off x="3334058" y="3573239"/>
            <a:ext cx="0" cy="145702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3259252" y="5845940"/>
            <a:ext cx="432048" cy="360338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3259252" y="4403377"/>
            <a:ext cx="0" cy="145702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4893589" y="5030268"/>
            <a:ext cx="432048" cy="360338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/>
          <p:cNvCxnSpPr/>
          <p:nvPr/>
        </p:nvCxnSpPr>
        <p:spPr>
          <a:xfrm>
            <a:off x="4893589" y="3573239"/>
            <a:ext cx="0" cy="145702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4799856" y="5815742"/>
            <a:ext cx="432048" cy="360338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/>
          <p:cNvCxnSpPr/>
          <p:nvPr/>
        </p:nvCxnSpPr>
        <p:spPr>
          <a:xfrm>
            <a:off x="4799856" y="4358713"/>
            <a:ext cx="0" cy="145702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5748412" y="5030268"/>
            <a:ext cx="432048" cy="360338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/>
          <p:cNvCxnSpPr/>
          <p:nvPr/>
        </p:nvCxnSpPr>
        <p:spPr>
          <a:xfrm>
            <a:off x="5748412" y="3573239"/>
            <a:ext cx="0" cy="145702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5663952" y="5845940"/>
            <a:ext cx="432048" cy="360338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/>
          <p:nvPr/>
        </p:nvCxnSpPr>
        <p:spPr>
          <a:xfrm>
            <a:off x="5663952" y="4388911"/>
            <a:ext cx="0" cy="145702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7689919" y="2492895"/>
            <a:ext cx="1718449" cy="1936711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矩形标注 24"/>
          <p:cNvSpPr/>
          <p:nvPr/>
        </p:nvSpPr>
        <p:spPr>
          <a:xfrm>
            <a:off x="8832304" y="1957530"/>
            <a:ext cx="260781" cy="427636"/>
          </a:xfrm>
          <a:prstGeom prst="wedgeRectCallout">
            <a:avLst>
              <a:gd name="adj1" fmla="val -50395"/>
              <a:gd name="adj2" fmla="val 9048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762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  <p:bldP spid="16" grpId="0" animBg="1"/>
      <p:bldP spid="18" grpId="0" animBg="1"/>
      <p:bldP spid="20" grpId="0" animBg="1"/>
      <p:bldP spid="22" grpId="0" animBg="1"/>
      <p:bldP spid="24" grpId="0" animBg="1"/>
      <p:bldP spid="2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四</a:t>
            </a:r>
            <a:r>
              <a:rPr lang="zh-CN" altLang="en-US" dirty="0" smtClean="0"/>
              <a:t>、单源最短路径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dirty="0" smtClean="0"/>
              <a:t>实例</a:t>
            </a:r>
            <a:endParaRPr lang="en-US" altLang="zh-CN" b="1" dirty="0" smtClean="0"/>
          </a:p>
          <a:p>
            <a:pPr lvl="1"/>
            <a:r>
              <a:rPr lang="zh-CN" altLang="en-US" sz="2400" b="1" dirty="0">
                <a:ea typeface="楷体_GB2312" pitchFamily="1" charset="-122"/>
              </a:rPr>
              <a:t>输入：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  <a:cs typeface="Times New Roman" panose="02020603050405020304" pitchFamily="18" charset="0"/>
              </a:rPr>
              <a:t>带权有向图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  <a:cs typeface="Times New Roman" panose="02020603050405020304" pitchFamily="18" charset="0"/>
              </a:rPr>
              <a:t>G=(V,E,W)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  <a:cs typeface="Times New Roman" panose="02020603050405020304" pitchFamily="18" charset="0"/>
              </a:rPr>
              <a:t>V={1,2,3,4,5,6}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  <a:cs typeface="Times New Roman" panose="02020603050405020304" pitchFamily="18" charset="0"/>
              </a:rPr>
              <a:t>s=1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59496" y="2245563"/>
            <a:ext cx="3134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重复</a:t>
            </a:r>
            <a:r>
              <a:rPr lang="zh-CN" altLang="en-US" sz="2400" b="1" dirty="0" smtClean="0"/>
              <a:t>第</a:t>
            </a:r>
            <a:r>
              <a:rPr lang="en-US" altLang="zh-CN" sz="2400" b="1" dirty="0"/>
              <a:t>3</a:t>
            </a:r>
            <a:r>
              <a:rPr lang="zh-CN" altLang="en-US" sz="2400" b="1" dirty="0" smtClean="0"/>
              <a:t>步：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S={1,6,5}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1422879"/>
                  </p:ext>
                </p:extLst>
              </p:nvPr>
            </p:nvGraphicFramePr>
            <p:xfrm>
              <a:off x="1559496" y="2780928"/>
              <a:ext cx="5544616" cy="16321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2088"/>
                    <a:gridCol w="792088"/>
                    <a:gridCol w="792088"/>
                    <a:gridCol w="792088"/>
                    <a:gridCol w="792088"/>
                    <a:gridCol w="792088"/>
                    <a:gridCol w="792088"/>
                  </a:tblGrid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dist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∞</m:t>
                              </m:r>
                            </m:oMath>
                          </a14:m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short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∞</m:t>
                              </m:r>
                            </m:oMath>
                          </a14:m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∞</m:t>
                              </m:r>
                            </m:oMath>
                          </a14:m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∞</m:t>
                              </m:r>
                            </m:oMath>
                          </a14:m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∞</m:t>
                              </m:r>
                            </m:oMath>
                          </a14:m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null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null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1422879"/>
                  </p:ext>
                </p:extLst>
              </p:nvPr>
            </p:nvGraphicFramePr>
            <p:xfrm>
              <a:off x="1559496" y="2780928"/>
              <a:ext cx="5544616" cy="16321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2088"/>
                    <a:gridCol w="792088"/>
                    <a:gridCol w="792088"/>
                    <a:gridCol w="792088"/>
                    <a:gridCol w="792088"/>
                    <a:gridCol w="792088"/>
                    <a:gridCol w="792088"/>
                  </a:tblGrid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dist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98473" t="-105970" r="-300763" b="-2253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short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769" t="-205970" r="-403846" b="-1253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98473" t="-205970" r="-300763" b="-1253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1538" t="-205970" r="-203077" b="-1253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501538" t="-205970" r="-103077" b="-1253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null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null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1" name="矩形 10"/>
          <p:cNvSpPr/>
          <p:nvPr/>
        </p:nvSpPr>
        <p:spPr>
          <a:xfrm>
            <a:off x="5679465" y="3227891"/>
            <a:ext cx="432048" cy="360338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2" y="2132856"/>
            <a:ext cx="3600400" cy="34224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表格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30210622"/>
                  </p:ext>
                </p:extLst>
              </p:nvPr>
            </p:nvGraphicFramePr>
            <p:xfrm>
              <a:off x="1559496" y="4461861"/>
              <a:ext cx="5544616" cy="16321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2088"/>
                    <a:gridCol w="792088"/>
                    <a:gridCol w="792088"/>
                    <a:gridCol w="792088"/>
                    <a:gridCol w="792088"/>
                    <a:gridCol w="792088"/>
                    <a:gridCol w="792088"/>
                  </a:tblGrid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dist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∞</m:t>
                              </m:r>
                            </m:oMath>
                          </a14:m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short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∞</m:t>
                              </m:r>
                            </m:oMath>
                          </a14:m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∞</m:t>
                              </m:r>
                            </m:oMath>
                          </a14:m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∞</m:t>
                              </m:r>
                            </m:oMath>
                          </a14:m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null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null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表格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30210622"/>
                  </p:ext>
                </p:extLst>
              </p:nvPr>
            </p:nvGraphicFramePr>
            <p:xfrm>
              <a:off x="1559496" y="4461861"/>
              <a:ext cx="5544616" cy="16321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2088"/>
                    <a:gridCol w="792088"/>
                    <a:gridCol w="792088"/>
                    <a:gridCol w="792088"/>
                    <a:gridCol w="792088"/>
                    <a:gridCol w="792088"/>
                    <a:gridCol w="792088"/>
                  </a:tblGrid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dist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473" t="-104412" r="-300763" b="-222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short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769" t="-207463" r="-403846" b="-1253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473" t="-207463" r="-300763" b="-1253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538" t="-207463" r="-203077" b="-1253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null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null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0" name="椭圆 9"/>
          <p:cNvSpPr/>
          <p:nvPr/>
        </p:nvSpPr>
        <p:spPr>
          <a:xfrm>
            <a:off x="7892300" y="2259535"/>
            <a:ext cx="1718449" cy="3185689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标注 13"/>
          <p:cNvSpPr/>
          <p:nvPr/>
        </p:nvSpPr>
        <p:spPr>
          <a:xfrm>
            <a:off x="8983409" y="1724170"/>
            <a:ext cx="260781" cy="427636"/>
          </a:xfrm>
          <a:prstGeom prst="wedgeRectCallout">
            <a:avLst>
              <a:gd name="adj1" fmla="val -50395"/>
              <a:gd name="adj2" fmla="val 9048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282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四</a:t>
            </a:r>
            <a:r>
              <a:rPr lang="zh-CN" altLang="en-US" dirty="0" smtClean="0"/>
              <a:t>、单源最短路径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dirty="0" smtClean="0"/>
              <a:t>实例</a:t>
            </a:r>
            <a:endParaRPr lang="en-US" altLang="zh-CN" b="1" dirty="0" smtClean="0"/>
          </a:p>
          <a:p>
            <a:pPr lvl="1"/>
            <a:r>
              <a:rPr lang="zh-CN" altLang="en-US" sz="2400" b="1" dirty="0">
                <a:ea typeface="楷体_GB2312" pitchFamily="1" charset="-122"/>
              </a:rPr>
              <a:t>输入：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  <a:cs typeface="Times New Roman" panose="02020603050405020304" pitchFamily="18" charset="0"/>
              </a:rPr>
              <a:t>带权有向图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  <a:cs typeface="Times New Roman" panose="02020603050405020304" pitchFamily="18" charset="0"/>
              </a:rPr>
              <a:t>G=(V,E,W)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  <a:cs typeface="Times New Roman" panose="02020603050405020304" pitchFamily="18" charset="0"/>
              </a:rPr>
              <a:t>V={1,2,3,4,5,6}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  <a:cs typeface="Times New Roman" panose="02020603050405020304" pitchFamily="18" charset="0"/>
              </a:rPr>
              <a:t>s=1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87488" y="2276872"/>
            <a:ext cx="3365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重复</a:t>
            </a:r>
            <a:r>
              <a:rPr lang="zh-CN" altLang="en-US" sz="2400" b="1" dirty="0" smtClean="0"/>
              <a:t>第</a:t>
            </a:r>
            <a:r>
              <a:rPr lang="en-US" altLang="zh-CN" sz="2400" b="1" dirty="0"/>
              <a:t>3</a:t>
            </a:r>
            <a:r>
              <a:rPr lang="zh-CN" altLang="en-US" sz="2400" b="1" dirty="0" smtClean="0"/>
              <a:t>步：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S={1,6,5,2}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8792022"/>
                  </p:ext>
                </p:extLst>
              </p:nvPr>
            </p:nvGraphicFramePr>
            <p:xfrm>
              <a:off x="1559496" y="2780928"/>
              <a:ext cx="5544616" cy="16321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2088"/>
                    <a:gridCol w="792088"/>
                    <a:gridCol w="792088"/>
                    <a:gridCol w="792088"/>
                    <a:gridCol w="792088"/>
                    <a:gridCol w="792088"/>
                    <a:gridCol w="792088"/>
                  </a:tblGrid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dist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∞</m:t>
                              </m:r>
                            </m:oMath>
                          </a14:m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short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∞</m:t>
                              </m:r>
                            </m:oMath>
                          </a14:m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∞</m:t>
                              </m:r>
                            </m:oMath>
                          </a14:m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∞</m:t>
                              </m:r>
                            </m:oMath>
                          </a14:m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null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null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8792022"/>
                  </p:ext>
                </p:extLst>
              </p:nvPr>
            </p:nvGraphicFramePr>
            <p:xfrm>
              <a:off x="1559496" y="2780928"/>
              <a:ext cx="5544616" cy="16321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2088"/>
                    <a:gridCol w="792088"/>
                    <a:gridCol w="792088"/>
                    <a:gridCol w="792088"/>
                    <a:gridCol w="792088"/>
                    <a:gridCol w="792088"/>
                    <a:gridCol w="792088"/>
                  </a:tblGrid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dist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98473" t="-105970" r="-300763" b="-2253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short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769" t="-205970" r="-403846" b="-1253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98473" t="-205970" r="-300763" b="-1253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1538" t="-205970" r="-203077" b="-1253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null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null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00" y="2276872"/>
            <a:ext cx="3749685" cy="324036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287688" y="3212901"/>
            <a:ext cx="432048" cy="360338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表格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5638945"/>
                  </p:ext>
                </p:extLst>
              </p:nvPr>
            </p:nvGraphicFramePr>
            <p:xfrm>
              <a:off x="1568416" y="4528888"/>
              <a:ext cx="5544616" cy="16321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2088"/>
                    <a:gridCol w="792088"/>
                    <a:gridCol w="792088"/>
                    <a:gridCol w="792088"/>
                    <a:gridCol w="792088"/>
                    <a:gridCol w="792088"/>
                    <a:gridCol w="792088"/>
                  </a:tblGrid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dist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short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12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∞</m:t>
                              </m:r>
                            </m:oMath>
                          </a14:m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∞</m:t>
                              </m:r>
                            </m:oMath>
                          </a14:m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null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表格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5638945"/>
                  </p:ext>
                </p:extLst>
              </p:nvPr>
            </p:nvGraphicFramePr>
            <p:xfrm>
              <a:off x="1568416" y="4528888"/>
              <a:ext cx="5544616" cy="16321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2088"/>
                    <a:gridCol w="792088"/>
                    <a:gridCol w="792088"/>
                    <a:gridCol w="792088"/>
                    <a:gridCol w="792088"/>
                    <a:gridCol w="792088"/>
                    <a:gridCol w="792088"/>
                  </a:tblGrid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dist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short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769" t="-207463" r="-403846" b="-1253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300769" t="-207463" r="-303846" b="-1253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0769" t="-207463" r="-203846" b="-1253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null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4" name="矩形 13"/>
          <p:cNvSpPr/>
          <p:nvPr/>
        </p:nvSpPr>
        <p:spPr>
          <a:xfrm>
            <a:off x="4151784" y="4941168"/>
            <a:ext cx="432048" cy="360338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4151784" y="3484139"/>
            <a:ext cx="0" cy="145702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4047404" y="5785462"/>
            <a:ext cx="432048" cy="360338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/>
          <p:cNvCxnSpPr/>
          <p:nvPr/>
        </p:nvCxnSpPr>
        <p:spPr>
          <a:xfrm>
            <a:off x="4047404" y="4328433"/>
            <a:ext cx="0" cy="145702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 rot="2225993">
            <a:off x="8005668" y="1921690"/>
            <a:ext cx="2611506" cy="3553417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标注 18"/>
          <p:cNvSpPr/>
          <p:nvPr/>
        </p:nvSpPr>
        <p:spPr>
          <a:xfrm>
            <a:off x="9048328" y="1635839"/>
            <a:ext cx="399996" cy="470586"/>
          </a:xfrm>
          <a:prstGeom prst="wedgeRectCallout">
            <a:avLst>
              <a:gd name="adj1" fmla="val -50395"/>
              <a:gd name="adj2" fmla="val 9048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17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18" grpId="0" animBg="1"/>
      <p:bldP spid="1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四</a:t>
            </a:r>
            <a:r>
              <a:rPr lang="zh-CN" altLang="en-US" dirty="0" smtClean="0"/>
              <a:t>、单源最短路径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dirty="0" smtClean="0"/>
              <a:t>实例</a:t>
            </a:r>
            <a:endParaRPr lang="en-US" altLang="zh-CN" b="1" dirty="0" smtClean="0"/>
          </a:p>
          <a:p>
            <a:pPr lvl="1"/>
            <a:r>
              <a:rPr lang="zh-CN" altLang="en-US" sz="2400" b="1" dirty="0">
                <a:ea typeface="楷体_GB2312" pitchFamily="1" charset="-122"/>
              </a:rPr>
              <a:t>输入：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  <a:cs typeface="Times New Roman" panose="02020603050405020304" pitchFamily="18" charset="0"/>
              </a:rPr>
              <a:t>带权有向图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  <a:cs typeface="Times New Roman" panose="02020603050405020304" pitchFamily="18" charset="0"/>
              </a:rPr>
              <a:t>G=(V,E,W)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  <a:cs typeface="Times New Roman" panose="02020603050405020304" pitchFamily="18" charset="0"/>
              </a:rPr>
              <a:t>V={1,2,3,4,5,6}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  <a:cs typeface="Times New Roman" panose="02020603050405020304" pitchFamily="18" charset="0"/>
              </a:rPr>
              <a:t>s=1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87488" y="2420888"/>
            <a:ext cx="3595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重复</a:t>
            </a:r>
            <a:r>
              <a:rPr lang="zh-CN" altLang="en-US" sz="2400" b="1" dirty="0" smtClean="0"/>
              <a:t>第</a:t>
            </a:r>
            <a:r>
              <a:rPr lang="en-US" altLang="zh-CN" sz="2400" b="1" dirty="0"/>
              <a:t>3</a:t>
            </a:r>
            <a:r>
              <a:rPr lang="zh-CN" altLang="en-US" sz="2400" b="1" dirty="0" smtClean="0"/>
              <a:t>步：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S={1,6,5,2,4}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1212795"/>
                  </p:ext>
                </p:extLst>
              </p:nvPr>
            </p:nvGraphicFramePr>
            <p:xfrm>
              <a:off x="1559496" y="2934534"/>
              <a:ext cx="5544616" cy="16321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2088"/>
                    <a:gridCol w="792088"/>
                    <a:gridCol w="792088"/>
                    <a:gridCol w="792088"/>
                    <a:gridCol w="792088"/>
                    <a:gridCol w="792088"/>
                    <a:gridCol w="792088"/>
                  </a:tblGrid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dist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short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∞</m:t>
                              </m:r>
                            </m:oMath>
                          </a14:m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∞</m:t>
                              </m:r>
                            </m:oMath>
                          </a14:m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null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1212795"/>
                  </p:ext>
                </p:extLst>
              </p:nvPr>
            </p:nvGraphicFramePr>
            <p:xfrm>
              <a:off x="1559496" y="2934534"/>
              <a:ext cx="5544616" cy="16321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2088"/>
                    <a:gridCol w="792088"/>
                    <a:gridCol w="792088"/>
                    <a:gridCol w="792088"/>
                    <a:gridCol w="792088"/>
                    <a:gridCol w="792088"/>
                    <a:gridCol w="792088"/>
                  </a:tblGrid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dist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short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98473" t="-207463" r="-300763" b="-1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1538" t="-207463" r="-203077" b="-1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null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312" y="2276872"/>
            <a:ext cx="3713277" cy="324036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871864" y="3363143"/>
            <a:ext cx="432048" cy="360338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标注 12"/>
          <p:cNvSpPr/>
          <p:nvPr/>
        </p:nvSpPr>
        <p:spPr>
          <a:xfrm>
            <a:off x="9984432" y="1741507"/>
            <a:ext cx="411661" cy="376978"/>
          </a:xfrm>
          <a:prstGeom prst="wedgeRectCallout">
            <a:avLst>
              <a:gd name="adj1" fmla="val -50395"/>
              <a:gd name="adj2" fmla="val 9048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7867633" y="2276872"/>
            <a:ext cx="2808311" cy="324036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表格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9447244"/>
                  </p:ext>
                </p:extLst>
              </p:nvPr>
            </p:nvGraphicFramePr>
            <p:xfrm>
              <a:off x="1559496" y="4701142"/>
              <a:ext cx="5544616" cy="16321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2088"/>
                    <a:gridCol w="792088"/>
                    <a:gridCol w="792088"/>
                    <a:gridCol w="792088"/>
                    <a:gridCol w="792088"/>
                    <a:gridCol w="792088"/>
                    <a:gridCol w="792088"/>
                  </a:tblGrid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dist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short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∞</m:t>
                              </m:r>
                            </m:oMath>
                          </a14:m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null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表格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9447244"/>
                  </p:ext>
                </p:extLst>
              </p:nvPr>
            </p:nvGraphicFramePr>
            <p:xfrm>
              <a:off x="1559496" y="4701142"/>
              <a:ext cx="5544616" cy="16321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2088"/>
                    <a:gridCol w="792088"/>
                    <a:gridCol w="792088"/>
                    <a:gridCol w="792088"/>
                    <a:gridCol w="792088"/>
                    <a:gridCol w="792088"/>
                    <a:gridCol w="792088"/>
                  </a:tblGrid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dist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short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473" t="-205970" r="-300763" b="-1253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40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null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1474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四</a:t>
            </a:r>
            <a:r>
              <a:rPr lang="zh-CN" altLang="en-US" dirty="0" smtClean="0"/>
              <a:t>、单源最短路径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dirty="0" smtClean="0"/>
              <a:t>实例</a:t>
            </a:r>
            <a:endParaRPr lang="en-US" altLang="zh-CN" b="1" dirty="0" smtClean="0"/>
          </a:p>
          <a:p>
            <a:pPr lvl="1"/>
            <a:r>
              <a:rPr lang="zh-CN" altLang="en-US" sz="2400" b="1" dirty="0">
                <a:ea typeface="楷体_GB2312" pitchFamily="1" charset="-122"/>
              </a:rPr>
              <a:t>输入：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  <a:cs typeface="Times New Roman" panose="02020603050405020304" pitchFamily="18" charset="0"/>
              </a:rPr>
              <a:t>带权有向图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  <a:cs typeface="Times New Roman" panose="02020603050405020304" pitchFamily="18" charset="0"/>
              </a:rPr>
              <a:t>G=(V,E,W)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  <a:cs typeface="Times New Roman" panose="02020603050405020304" pitchFamily="18" charset="0"/>
              </a:rPr>
              <a:t>V={1,2,3,4,5,6}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  <a:cs typeface="Times New Roman" panose="02020603050405020304" pitchFamily="18" charset="0"/>
              </a:rPr>
              <a:t>s=1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77494" y="2136412"/>
            <a:ext cx="3826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重复</a:t>
            </a:r>
            <a:r>
              <a:rPr lang="zh-CN" altLang="en-US" sz="2400" b="1" dirty="0" smtClean="0"/>
              <a:t>第</a:t>
            </a:r>
            <a:r>
              <a:rPr lang="en-US" altLang="zh-CN" sz="2400" b="1" dirty="0"/>
              <a:t>3</a:t>
            </a:r>
            <a:r>
              <a:rPr lang="zh-CN" altLang="en-US" sz="2400" b="1" dirty="0" smtClean="0"/>
              <a:t>步：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S={1,6,5,2,4,3}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157" y="2775265"/>
            <a:ext cx="3888432" cy="3246389"/>
          </a:xfrm>
          <a:prstGeom prst="rect">
            <a:avLst/>
          </a:prstGeom>
        </p:spPr>
      </p:pic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109213"/>
              </p:ext>
            </p:extLst>
          </p:nvPr>
        </p:nvGraphicFramePr>
        <p:xfrm>
          <a:off x="1373476" y="2580235"/>
          <a:ext cx="5544616" cy="1632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/>
                <a:gridCol w="792088"/>
                <a:gridCol w="792088"/>
                <a:gridCol w="792088"/>
                <a:gridCol w="792088"/>
                <a:gridCol w="792088"/>
                <a:gridCol w="792088"/>
              </a:tblGrid>
              <a:tr h="4080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080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dist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080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080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null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矩形标注 9"/>
          <p:cNvSpPr/>
          <p:nvPr/>
        </p:nvSpPr>
        <p:spPr>
          <a:xfrm>
            <a:off x="9784974" y="2138038"/>
            <a:ext cx="527750" cy="397951"/>
          </a:xfrm>
          <a:prstGeom prst="wedgeRectCallout">
            <a:avLst>
              <a:gd name="adj1" fmla="val -50395"/>
              <a:gd name="adj2" fmla="val 9048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7668175" y="2673403"/>
            <a:ext cx="3600261" cy="3420637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291611" y="4222428"/>
            <a:ext cx="5752358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en-US" sz="24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源点：</a:t>
            </a:r>
            <a:r>
              <a:rPr lang="en-US" altLang="zh-CN" sz="24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1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CN" sz="2400" b="1" dirty="0">
                <a:latin typeface="宋体" panose="02010600030101010101" pitchFamily="2" charset="-122"/>
              </a:rPr>
              <a:t>1-</a:t>
            </a:r>
            <a:r>
              <a:rPr lang="en-US" altLang="zh-CN" sz="2400" b="1" dirty="0" smtClean="0">
                <a:latin typeface="宋体" panose="02010600030101010101" pitchFamily="2" charset="-122"/>
              </a:rPr>
              <a:t>&gt;1:short[1]=</a:t>
            </a:r>
            <a:r>
              <a:rPr lang="en-US" altLang="zh-CN" sz="2400" b="1" dirty="0">
                <a:latin typeface="宋体" panose="02010600030101010101" pitchFamily="2" charset="-122"/>
              </a:rPr>
              <a:t>0</a:t>
            </a:r>
            <a:r>
              <a:rPr lang="en-US" altLang="zh-CN" sz="2400" b="1" dirty="0" smtClean="0">
                <a:latin typeface="宋体" panose="02010600030101010101" pitchFamily="2" charset="-122"/>
              </a:rPr>
              <a:t>;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CN" sz="2400" b="1" dirty="0" smtClean="0">
                <a:latin typeface="宋体" panose="02010600030101010101" pitchFamily="2" charset="-122"/>
              </a:rPr>
              <a:t>1-</a:t>
            </a:r>
            <a:r>
              <a:rPr lang="en-US" altLang="zh-CN" sz="2400" b="1" dirty="0">
                <a:latin typeface="宋体" panose="02010600030101010101" pitchFamily="2" charset="-122"/>
              </a:rPr>
              <a:t>&gt;6-</a:t>
            </a:r>
            <a:r>
              <a:rPr lang="en-US" altLang="zh-CN" sz="2400" b="1" dirty="0" smtClean="0">
                <a:latin typeface="宋体" panose="02010600030101010101" pitchFamily="2" charset="-122"/>
              </a:rPr>
              <a:t>&gt;2:short[2]=5;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CN" sz="2400" b="1" dirty="0">
                <a:latin typeface="宋体" panose="02010600030101010101" pitchFamily="2" charset="-122"/>
              </a:rPr>
              <a:t>1-&gt;6-&gt;</a:t>
            </a:r>
            <a:r>
              <a:rPr lang="en-US" altLang="zh-CN" sz="2400" b="1" dirty="0" smtClean="0">
                <a:latin typeface="宋体" panose="02010600030101010101" pitchFamily="2" charset="-122"/>
              </a:rPr>
              <a:t>2-&gt;3:short[3]=12;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CN" sz="2400" b="1" dirty="0">
                <a:latin typeface="宋体" panose="02010600030101010101" pitchFamily="2" charset="-122"/>
              </a:rPr>
              <a:t>1-&gt;6-</a:t>
            </a:r>
            <a:r>
              <a:rPr lang="en-US" altLang="zh-CN" sz="2400" b="1" dirty="0" smtClean="0">
                <a:latin typeface="宋体" panose="02010600030101010101" pitchFamily="2" charset="-122"/>
              </a:rPr>
              <a:t>&gt;4:short[4]=9;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CN" sz="2400" b="1" dirty="0">
                <a:latin typeface="宋体" panose="02010600030101010101" pitchFamily="2" charset="-122"/>
              </a:rPr>
              <a:t>1-&gt;6-</a:t>
            </a:r>
            <a:r>
              <a:rPr lang="en-US" altLang="zh-CN" sz="2400" b="1" dirty="0" smtClean="0">
                <a:latin typeface="宋体" panose="02010600030101010101" pitchFamily="2" charset="-122"/>
              </a:rPr>
              <a:t>&gt;5:short[5]=4;1-</a:t>
            </a:r>
            <a:r>
              <a:rPr lang="en-US" altLang="zh-CN" sz="2400" b="1" dirty="0">
                <a:latin typeface="宋体" panose="02010600030101010101" pitchFamily="2" charset="-122"/>
              </a:rPr>
              <a:t>&gt;</a:t>
            </a:r>
            <a:r>
              <a:rPr lang="en-US" altLang="zh-CN" sz="2400" b="1" dirty="0" smtClean="0">
                <a:latin typeface="宋体" panose="02010600030101010101" pitchFamily="2" charset="-122"/>
              </a:rPr>
              <a:t>6:short[6]=3;</a:t>
            </a:r>
            <a:endParaRPr lang="en-US" altLang="zh-CN" sz="2400" b="1" dirty="0">
              <a:latin typeface="宋体" panose="02010600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935760" y="2626276"/>
            <a:ext cx="432048" cy="360338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4151784" y="2986614"/>
            <a:ext cx="0" cy="87443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3929760" y="3871061"/>
            <a:ext cx="432048" cy="360338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131109" y="2626276"/>
            <a:ext cx="432048" cy="360338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/>
          <p:cNvCxnSpPr/>
          <p:nvPr/>
        </p:nvCxnSpPr>
        <p:spPr>
          <a:xfrm>
            <a:off x="3347133" y="2986614"/>
            <a:ext cx="0" cy="87443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3125109" y="3871061"/>
            <a:ext cx="432048" cy="360338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6311949" y="2595096"/>
            <a:ext cx="432048" cy="360338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6527973" y="2955434"/>
            <a:ext cx="0" cy="87443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6305949" y="3839881"/>
            <a:ext cx="432048" cy="360338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497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/>
      <p:bldP spid="15" grpId="0" animBg="1"/>
      <p:bldP spid="17" grpId="0" animBg="1"/>
      <p:bldP spid="18" grpId="0" animBg="1"/>
      <p:bldP spid="20" grpId="0" animBg="1"/>
      <p:bldP spid="21" grpId="0" animBg="1"/>
      <p:bldP spid="2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四</a:t>
            </a:r>
            <a:r>
              <a:rPr lang="zh-CN" altLang="en-US" dirty="0" smtClean="0"/>
              <a:t>、单源最短路径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Dijkstra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(G,s)</a:t>
            </a:r>
          </a:p>
          <a:p>
            <a:pPr lvl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初始化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24" y="260648"/>
            <a:ext cx="9480377" cy="622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1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四</a:t>
            </a:r>
            <a:r>
              <a:rPr lang="zh-CN" altLang="en-US" dirty="0" smtClean="0"/>
              <a:t>、单源最短路径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Dijkstra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(G,s)</a:t>
            </a:r>
          </a:p>
          <a:p>
            <a:pPr lvl="1"/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贪心策略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304" y="404664"/>
            <a:ext cx="9552384" cy="608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07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四</a:t>
            </a:r>
            <a:r>
              <a:rPr lang="zh-CN" altLang="en-US" dirty="0" smtClean="0"/>
              <a:t>、单源最短路径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Dijkstra(G,s)</a:t>
                </a: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时间复杂度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T(n)=O(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altLang="zh-CN" b="1" dirty="0" smtClean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 rotWithShape="0">
                <a:blip r:embed="rId3"/>
                <a:stretch>
                  <a:fillRect l="-110" t="-1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640" y="116632"/>
            <a:ext cx="9462471" cy="626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894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23392" y="1196752"/>
            <a:ext cx="10513168" cy="4752975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742950" lvl="2" indent="-342900">
              <a:buFont typeface="Wingdings" pitchFamily="2" charset="2"/>
              <a:buChar char="n"/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算法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动态规划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：设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f[n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为找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分钱所需的最少硬币数，则存在如下递归关系：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2" indent="-342900">
              <a:buFont typeface="Wingdings" pitchFamily="2" charset="2"/>
              <a:buChar char="n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一</a:t>
            </a:r>
            <a:r>
              <a:rPr lang="zh-CN" altLang="en-US" dirty="0" smtClean="0"/>
              <a:t>、基本概念</a:t>
            </a:r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5688518" y="2167560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f[n]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026494" y="3543399"/>
            <a:ext cx="1394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1+f[n-25]</a:t>
            </a:r>
            <a:endParaRPr lang="zh-CN" alt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3904534" y="2701382"/>
            <a:ext cx="2147908" cy="9025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5439648" y="2697416"/>
            <a:ext cx="608910" cy="978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753285" y="2683584"/>
            <a:ext cx="24449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 smtClean="0"/>
              <a:t>第一次找</a:t>
            </a:r>
            <a:r>
              <a:rPr lang="en-US" altLang="zh-CN" sz="2200" dirty="0" smtClean="0"/>
              <a:t>25</a:t>
            </a:r>
            <a:r>
              <a:rPr lang="zh-CN" altLang="en-US" sz="2200" dirty="0" smtClean="0"/>
              <a:t>分硬币</a:t>
            </a:r>
            <a:endParaRPr lang="zh-CN" altLang="en-US" sz="2200" dirty="0"/>
          </a:p>
        </p:txBody>
      </p:sp>
      <p:sp>
        <p:nvSpPr>
          <p:cNvPr id="15" name="文本框 14"/>
          <p:cNvSpPr txBox="1"/>
          <p:nvPr/>
        </p:nvSpPr>
        <p:spPr>
          <a:xfrm>
            <a:off x="5332433" y="2957240"/>
            <a:ext cx="4700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 smtClean="0"/>
              <a:t>10</a:t>
            </a:r>
            <a:endParaRPr lang="zh-CN" altLang="en-US" sz="2200" dirty="0"/>
          </a:p>
        </p:txBody>
      </p:sp>
      <p:sp>
        <p:nvSpPr>
          <p:cNvPr id="21" name="文本框 20"/>
          <p:cNvSpPr txBox="1"/>
          <p:nvPr/>
        </p:nvSpPr>
        <p:spPr>
          <a:xfrm>
            <a:off x="4653654" y="3543398"/>
            <a:ext cx="1394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1+f[n-10]</a:t>
            </a:r>
            <a:endParaRPr lang="zh-CN" alt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>
            <a:off x="6048558" y="2697416"/>
            <a:ext cx="771744" cy="9505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6015552" y="2697416"/>
            <a:ext cx="1949785" cy="9505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6154185" y="3543398"/>
            <a:ext cx="1394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1+f[n-5]</a:t>
            </a:r>
            <a:endParaRPr lang="zh-CN" alt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437400" y="3543398"/>
            <a:ext cx="1394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1+f[n-1]</a:t>
            </a:r>
            <a:endParaRPr lang="zh-CN" alt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083441" y="2951834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 smtClean="0"/>
              <a:t>5</a:t>
            </a:r>
            <a:endParaRPr lang="zh-CN" altLang="en-US" sz="2200" dirty="0"/>
          </a:p>
        </p:txBody>
      </p:sp>
      <p:sp>
        <p:nvSpPr>
          <p:cNvPr id="32" name="文本框 31"/>
          <p:cNvSpPr txBox="1"/>
          <p:nvPr/>
        </p:nvSpPr>
        <p:spPr>
          <a:xfrm>
            <a:off x="6956179" y="2767867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 smtClean="0"/>
              <a:t>1</a:t>
            </a:r>
            <a:endParaRPr lang="zh-CN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2495600" y="4309236"/>
                <a:ext cx="144917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]=1+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600" y="4309236"/>
                <a:ext cx="1449179" cy="400110"/>
              </a:xfrm>
              <a:prstGeom prst="rect">
                <a:avLst/>
              </a:prstGeom>
              <a:blipFill rotWithShape="0"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4329603" y="4309236"/>
                <a:ext cx="472937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⁡{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−25],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−10],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−5],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−1]}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603" y="4309236"/>
                <a:ext cx="4729372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3915059" y="4299163"/>
                <a:ext cx="668773" cy="4841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5059" y="4299163"/>
                <a:ext cx="668773" cy="48413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3266661" y="4870847"/>
                <a:ext cx="4954883" cy="9716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]=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0                                             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≤</m:t>
                                      </m:r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≤</m:t>
                                      </m:r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    </m:t>
                                  </m:r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6661" y="4870847"/>
                <a:ext cx="4954883" cy="97167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7510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4" grpId="0"/>
      <p:bldP spid="15" grpId="0"/>
      <p:bldP spid="21" grpId="0"/>
      <p:bldP spid="29" grpId="0"/>
      <p:bldP spid="30" grpId="0"/>
      <p:bldP spid="31" grpId="0"/>
      <p:bldP spid="32" grpId="0"/>
      <p:bldP spid="18" grpId="0"/>
      <p:bldP spid="19" grpId="0"/>
      <p:bldP spid="20" grpId="0"/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四</a:t>
            </a:r>
            <a:r>
              <a:rPr lang="zh-CN" altLang="en-US" dirty="0" smtClean="0"/>
              <a:t>、单源最短路径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证明贪心策略的正确性（反证法）</a:t>
                </a:r>
                <a:r>
                  <a:rPr lang="en-US" altLang="zh-CN" dirty="0" smtClean="0"/>
                  <a:t>*</a:t>
                </a:r>
              </a:p>
              <a:p>
                <a:pPr lvl="1"/>
                <a:r>
                  <a:rPr lang="en-US" altLang="zh-CN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Dijkstra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算法关键定理：选</a:t>
                </a:r>
                <a:r>
                  <a:rPr lang="en-US" altLang="zh-CN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加入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:r>
                  <a:rPr lang="en-US" altLang="zh-CN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最小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:r>
                  <a:rPr lang="en-US" altLang="zh-CN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]=short[</a:t>
                </a:r>
                <a:r>
                  <a:rPr lang="en-US" altLang="zh-CN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，即找到了最短路径。</a:t>
                </a:r>
                <a:endParaRPr lang="en-US" altLang="zh-CN" dirty="0" smtClean="0"/>
              </a:p>
              <a:p>
                <a:pPr lvl="1"/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反证法：假设节点</a:t>
                </a:r>
                <a:r>
                  <a:rPr lang="en-US" altLang="zh-CN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加入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集合时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最小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，即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short[</a:t>
                </a:r>
                <a:r>
                  <a:rPr lang="en-US" altLang="zh-CN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</a:p>
              <a:p>
                <a:pPr lvl="2"/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又因为</a:t>
                </a:r>
                <a:r>
                  <a:rPr lang="en-US" altLang="zh-CN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:r>
                  <a:rPr lang="en-US" altLang="zh-CN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是经过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中节点最短路径长，则必有一条经过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∉ 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(v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外经过的第一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个节点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的路径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s,..,v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,…</a:t>
                </a:r>
                <a:r>
                  <a:rPr lang="en-US" altLang="zh-CN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，其长度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L&lt;</a:t>
                </a:r>
                <a:r>
                  <a:rPr lang="en-US" altLang="zh-CN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:r>
                  <a:rPr lang="en-US" altLang="zh-CN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又有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L=</a:t>
                </a:r>
                <a:r>
                  <a:rPr lang="en-US" altLang="zh-CN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[u]+w[</a:t>
                </a:r>
                <a:r>
                  <a:rPr lang="en-US" altLang="zh-CN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u,v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]+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:r>
                  <a:rPr lang="en-US" altLang="zh-CN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v,i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]&lt;</a:t>
                </a:r>
                <a:r>
                  <a:rPr lang="en-US" altLang="zh-CN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:r>
                  <a:rPr lang="en-US" altLang="zh-CN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从而有</a:t>
                </a:r>
                <a:r>
                  <a:rPr lang="en-US" altLang="zh-CN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[u]+w[</a:t>
                </a:r>
                <a:r>
                  <a:rPr lang="en-US" altLang="zh-CN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u,v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]=</a:t>
                </a:r>
                <a:r>
                  <a:rPr lang="en-US" altLang="zh-CN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[v]&lt;</a:t>
                </a:r>
                <a:r>
                  <a:rPr lang="en-US" altLang="zh-CN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:r>
                  <a:rPr lang="en-US" altLang="zh-CN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由贪心策略可知选</a:t>
                </a:r>
                <a:r>
                  <a:rPr lang="en-US" altLang="zh-CN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加入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时，</a:t>
                </a:r>
                <a:r>
                  <a:rPr lang="en-US" altLang="zh-CN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:r>
                  <a:rPr lang="en-US" altLang="zh-CN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最小。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zh-CN" altLang="en-US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故</a:t>
                </a:r>
                <a:r>
                  <a:rPr lang="en-US" altLang="zh-CN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[v]&lt;</a:t>
                </a:r>
                <a:r>
                  <a:rPr lang="en-US" altLang="zh-CN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:r>
                  <a:rPr lang="en-US" altLang="zh-CN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与</a:t>
                </a:r>
                <a:r>
                  <a:rPr lang="en-US" altLang="zh-CN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:r>
                  <a:rPr lang="en-US" altLang="zh-CN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最小矛盾，假设不成立！！！</a:t>
                </a:r>
                <a:endPara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 rotWithShape="0">
                <a:blip r:embed="rId3"/>
                <a:stretch>
                  <a:fillRect l="-110" t="-1154" r="-2364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椭圆 4"/>
          <p:cNvSpPr/>
          <p:nvPr/>
        </p:nvSpPr>
        <p:spPr>
          <a:xfrm>
            <a:off x="6660368" y="3582841"/>
            <a:ext cx="360040" cy="3579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6356374" y="4319070"/>
            <a:ext cx="360040" cy="3579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143609" y="4539882"/>
            <a:ext cx="360040" cy="3579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171500" y="3501008"/>
            <a:ext cx="1877033" cy="144016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759839" y="39021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9"/>
          <p:cNvCxnSpPr>
            <a:stCxn id="5" idx="4"/>
            <a:endCxn id="6" idx="7"/>
          </p:cNvCxnSpPr>
          <p:nvPr/>
        </p:nvCxnSpPr>
        <p:spPr>
          <a:xfrm flipH="1">
            <a:off x="6663687" y="3940755"/>
            <a:ext cx="176701" cy="43073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6" idx="5"/>
            <a:endCxn id="7" idx="2"/>
          </p:cNvCxnSpPr>
          <p:nvPr/>
        </p:nvCxnSpPr>
        <p:spPr>
          <a:xfrm>
            <a:off x="6663687" y="4624569"/>
            <a:ext cx="479922" cy="9427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7" idx="7"/>
            <a:endCxn id="13" idx="4"/>
          </p:cNvCxnSpPr>
          <p:nvPr/>
        </p:nvCxnSpPr>
        <p:spPr>
          <a:xfrm flipV="1">
            <a:off x="7450922" y="4339423"/>
            <a:ext cx="177462" cy="25287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7448364" y="3981509"/>
            <a:ext cx="360040" cy="3579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</a:t>
            </a:r>
            <a:endParaRPr lang="zh-CN" altLang="en-US" dirty="0"/>
          </a:p>
        </p:txBody>
      </p:sp>
      <p:sp>
        <p:nvSpPr>
          <p:cNvPr id="14" name="椭圆 13"/>
          <p:cNvSpPr/>
          <p:nvPr/>
        </p:nvSpPr>
        <p:spPr>
          <a:xfrm>
            <a:off x="9552384" y="4013571"/>
            <a:ext cx="360040" cy="3579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i</a:t>
            </a:r>
            <a:endParaRPr lang="zh-CN" altLang="en-US" dirty="0"/>
          </a:p>
        </p:txBody>
      </p:sp>
      <p:cxnSp>
        <p:nvCxnSpPr>
          <p:cNvPr id="15" name="直接箭头连接符 14"/>
          <p:cNvCxnSpPr>
            <a:stCxn id="13" idx="6"/>
            <a:endCxn id="17" idx="2"/>
          </p:cNvCxnSpPr>
          <p:nvPr/>
        </p:nvCxnSpPr>
        <p:spPr>
          <a:xfrm flipV="1">
            <a:off x="7808404" y="3896212"/>
            <a:ext cx="585292" cy="26425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8393696" y="3717255"/>
            <a:ext cx="360040" cy="3579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v</a:t>
            </a:r>
            <a:endParaRPr lang="zh-CN" altLang="en-US" dirty="0"/>
          </a:p>
        </p:txBody>
      </p:sp>
      <p:cxnSp>
        <p:nvCxnSpPr>
          <p:cNvPr id="21" name="直接箭头连接符 20"/>
          <p:cNvCxnSpPr>
            <a:stCxn id="17" idx="6"/>
            <a:endCxn id="14" idx="2"/>
          </p:cNvCxnSpPr>
          <p:nvPr/>
        </p:nvCxnSpPr>
        <p:spPr>
          <a:xfrm>
            <a:off x="8753736" y="3896212"/>
            <a:ext cx="798648" cy="296316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3873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3" grpId="0" animBg="1"/>
      <p:bldP spid="14" grpId="0" animBg="1"/>
      <p:bldP spid="1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五</a:t>
            </a:r>
            <a:r>
              <a:rPr lang="zh-CN" altLang="en-US" dirty="0" smtClean="0"/>
              <a:t>、</a:t>
            </a:r>
            <a:r>
              <a:rPr lang="zh-CN" altLang="en-US" dirty="0"/>
              <a:t>最优装载问题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dirty="0"/>
              <a:t>问题描述：有一批集装箱要装上一艘载重量为</a:t>
            </a:r>
            <a:r>
              <a:rPr lang="en-US" altLang="zh-CN" b="1" dirty="0"/>
              <a:t>C</a:t>
            </a:r>
            <a:r>
              <a:rPr lang="zh-CN" altLang="en-US" b="1" dirty="0"/>
              <a:t>的轮船。其中集装箱</a:t>
            </a:r>
            <a:r>
              <a:rPr lang="en-US" altLang="zh-CN" b="1" dirty="0" err="1"/>
              <a:t>i</a:t>
            </a:r>
            <a:r>
              <a:rPr lang="zh-CN" altLang="en-US" b="1" dirty="0"/>
              <a:t>的重量为</a:t>
            </a:r>
            <a:r>
              <a:rPr lang="en-US" altLang="zh-CN" b="1" dirty="0" err="1"/>
              <a:t>w</a:t>
            </a:r>
            <a:r>
              <a:rPr lang="en-US" altLang="zh-CN" b="1" baseline="-25000" dirty="0" err="1"/>
              <a:t>i</a:t>
            </a:r>
            <a:r>
              <a:rPr lang="en-US" altLang="zh-CN" b="1" dirty="0"/>
              <a:t> &lt;C。</a:t>
            </a:r>
            <a:r>
              <a:rPr lang="zh-CN" altLang="en-US" b="1" dirty="0"/>
              <a:t>最优装载问题要求确定，在装载体积不受限制的情况下，应如何装载才能将尽可能多的集装箱上轮船。</a:t>
            </a:r>
            <a:endParaRPr lang="en-US" altLang="zh-CN" b="1" dirty="0"/>
          </a:p>
          <a:p>
            <a:endParaRPr lang="zh-CN" altLang="en-US" dirty="0"/>
          </a:p>
        </p:txBody>
      </p:sp>
      <p:pic>
        <p:nvPicPr>
          <p:cNvPr id="1026" name="Picture 2" descr="https://lmg.jj20.com/up/allimg/711/100213100532/131002100532-2-12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029" y="2852936"/>
            <a:ext cx="3761383" cy="235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mg2.baidu.com/it/u=3618535245,1377223356&amp;fm=253&amp;fmt=auto&amp;app=138&amp;f=JPEG?w=670&amp;h=44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8" y="2849783"/>
            <a:ext cx="3672408" cy="235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688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42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五、最优装载问题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zh-CN" altLang="en-US" b="1" dirty="0" smtClean="0"/>
                  <a:t>形式化描述：</a:t>
                </a:r>
                <a:endParaRPr lang="en-US" altLang="zh-CN" b="1" dirty="0" smtClean="0"/>
              </a:p>
              <a:p>
                <a:pPr lvl="1"/>
                <a:r>
                  <a:rPr lang="zh-CN" altLang="en-US" b="1" dirty="0" smtClean="0"/>
                  <a:t>输入：</a:t>
                </a:r>
                <a:endParaRPr lang="en-US" altLang="zh-CN" b="1" dirty="0" smtClean="0"/>
              </a:p>
              <a:p>
                <a:pPr lvl="2"/>
                <a:r>
                  <a:rPr lang="en-US" altLang="zh-C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个集装箱构成的集合</a:t>
                </a:r>
                <a:r>
                  <a:rPr lang="en-US" altLang="zh-C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S={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2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altLang="zh-CN" sz="2200" b="1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2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,…,</a:t>
                </a:r>
                <a:r>
                  <a:rPr lang="en-US" altLang="zh-CN" sz="2200" b="1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2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zh-C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</a:t>
                </a:r>
              </a:p>
              <a:p>
                <a:pPr lvl="2"/>
                <a:r>
                  <a:rPr lang="zh-CN" alt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集装箱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2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zh-CN" altLang="en-US" sz="22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的</m:t>
                    </m:r>
                  </m:oMath>
                </a14:m>
                <a:r>
                  <a:rPr lang="zh-CN" alt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重量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2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altLang="zh-CN" sz="2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zh-CN" alt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轮船的载重量</a:t>
                </a:r>
                <a:r>
                  <a:rPr lang="en-US" altLang="zh-C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en-US" altLang="zh-CN" sz="2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b="1" dirty="0" smtClean="0"/>
                  <a:t>输出：</a:t>
                </a:r>
                <a:endParaRPr lang="en-US" altLang="zh-CN" b="1" dirty="0" smtClean="0"/>
              </a:p>
              <a:p>
                <a:pPr lvl="2"/>
                <a:r>
                  <a:rPr lang="zh-CN" alt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找出集装箱</a:t>
                </a:r>
                <a:r>
                  <a:rPr lang="zh-CN" alt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集合</a:t>
                </a:r>
                <a:r>
                  <a:rPr lang="en-US" altLang="zh-C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zh-CN" alt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的子集</a:t>
                </a:r>
                <a:r>
                  <a:rPr lang="en-US" altLang="zh-C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S’</a:t>
                </a:r>
                <a:r>
                  <a:rPr lang="zh-CN" alt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求</a:t>
                </a:r>
                <a:r>
                  <a:rPr lang="en-US" altLang="zh-CN" sz="2200" b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max|S</a:t>
                </a:r>
                <a:r>
                  <a:rPr lang="en-US" altLang="zh-C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’|</a:t>
                </a:r>
                <a:r>
                  <a:rPr lang="zh-CN" alt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sz="22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要求</m:t>
                    </m:r>
                    <m:nary>
                      <m:naryPr>
                        <m:chr m:val="∑"/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altLang="zh-CN" sz="22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2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2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𝒎𝒂𝒙</m:t>
                        </m:r>
                        <m:r>
                          <a:rPr lang="en-US" altLang="zh-CN" sz="22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CN" sz="22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𝑺</m:t>
                        </m:r>
                        <m:r>
                          <a:rPr lang="en-US" altLang="zh-CN" sz="22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′|</m:t>
                        </m:r>
                      </m:sup>
                      <m:e>
                        <m:sSub>
                          <m:sSubPr>
                            <m:ctrlPr>
                              <a:rPr lang="en-US" altLang="zh-CN" sz="22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2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≤</m:t>
                        </m:r>
                        <m:r>
                          <m:rPr>
                            <m:nor/>
                          </m:rPr>
                          <a:rPr lang="en-US" altLang="zh-CN" sz="22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C</m:t>
                        </m:r>
                        <m:r>
                          <a:rPr lang="en-US" altLang="zh-CN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2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22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m:rPr>
                            <m:nor/>
                          </m:rPr>
                          <a:rPr lang="en-US" altLang="zh-CN" sz="22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altLang="zh-CN" sz="22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  <m:r>
                          <a:rPr lang="en-US" altLang="zh-CN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2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 rotWithShape="0">
                <a:blip r:embed="rId3"/>
                <a:stretch>
                  <a:fillRect l="-110" t="-1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00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43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五、最优装载问题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z="2800" b="1" dirty="0" smtClean="0"/>
              <a:t>贪心策略：</a:t>
            </a:r>
            <a:endParaRPr lang="en-US" altLang="zh-CN" sz="2800" b="1" dirty="0" smtClean="0"/>
          </a:p>
          <a:p>
            <a:pPr lvl="1"/>
            <a:endParaRPr lang="en-US" altLang="zh-CN" sz="2400" dirty="0" smtClean="0"/>
          </a:p>
          <a:p>
            <a:pPr lvl="1"/>
            <a:r>
              <a:rPr lang="zh-CN" altLang="en-US" sz="2800" b="1" dirty="0" smtClean="0"/>
              <a:t>轻</a:t>
            </a:r>
            <a:r>
              <a:rPr lang="zh-CN" altLang="en-US" sz="2800" b="1" dirty="0"/>
              <a:t>者</a:t>
            </a:r>
            <a:r>
              <a:rPr lang="zh-CN" altLang="en-US" sz="2800" b="1" dirty="0" smtClean="0"/>
              <a:t>优先</a:t>
            </a:r>
            <a:r>
              <a:rPr lang="en-US" altLang="zh-CN" sz="2800" b="1" dirty="0"/>
              <a:t>—</a:t>
            </a:r>
            <a:r>
              <a:rPr lang="zh-CN" altLang="en-US" sz="2800" b="1" dirty="0"/>
              <a:t>采用重量最轻者先装的贪心选择策略，由此可得最优装载问题的一个最优解</a:t>
            </a:r>
            <a:endParaRPr lang="en-US" altLang="zh-CN" sz="2800" b="1" dirty="0" smtClean="0"/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101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44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五、最优装载问题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z="2800" b="1" dirty="0" smtClean="0"/>
              <a:t>伪代码</a:t>
            </a:r>
            <a:endParaRPr lang="en-US" altLang="zh-CN" sz="2800" b="1" dirty="0" smtClean="0"/>
          </a:p>
          <a:p>
            <a:pPr lvl="1"/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Loading(</a:t>
            </a:r>
            <a:r>
              <a:rPr lang="en-US" altLang="zh-CN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a,w,C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buFont typeface="Wingdings" pitchFamily="2" charset="2"/>
              <a:buChar char="n"/>
            </a:pPr>
            <a:r>
              <a:rPr lang="zh-CN" altLang="en-US" sz="2800" b="1" dirty="0"/>
              <a:t>时间复杂</a:t>
            </a:r>
            <a:r>
              <a:rPr lang="zh-CN" altLang="en-US" sz="2800" b="1" dirty="0" smtClean="0"/>
              <a:t>度</a:t>
            </a:r>
            <a:endParaRPr lang="en-US" altLang="zh-CN" sz="2800" b="1" dirty="0" smtClean="0"/>
          </a:p>
          <a:p>
            <a:pPr marL="742950" lvl="2" indent="-342900">
              <a:buFont typeface="Wingdings" pitchFamily="2" charset="2"/>
              <a:buChar char="n"/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T(n)=O(</a:t>
            </a:r>
            <a:r>
              <a:rPr lang="en-US" altLang="zh-CN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nlogn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158" y="188640"/>
            <a:ext cx="8609112" cy="655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61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45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五、最优装载问题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dirty="0" smtClean="0"/>
              <a:t>证明贪心策略的正确性：（反证法，</a:t>
            </a:r>
            <a:r>
              <a:rPr lang="zh-CN" altLang="en-US" b="1" dirty="0"/>
              <a:t>贪心解非最优解，存在其他最优解</a:t>
            </a:r>
            <a:r>
              <a:rPr lang="zh-CN" altLang="en-US" b="1" dirty="0" smtClean="0"/>
              <a:t>）</a:t>
            </a:r>
            <a:endParaRPr lang="en-US" altLang="zh-CN" b="1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sz="2400" b="1" dirty="0" smtClean="0"/>
              <a:t>通过替换证明贪心最优解不劣于任意最优解</a:t>
            </a:r>
            <a:endParaRPr lang="en-US" altLang="zh-CN" sz="2400" b="1" dirty="0" smtClean="0"/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279576" y="3501008"/>
            <a:ext cx="6984776" cy="0"/>
          </a:xfrm>
          <a:prstGeom prst="line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2279576" y="5589240"/>
            <a:ext cx="6984776" cy="0"/>
          </a:xfrm>
          <a:prstGeom prst="line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567608" y="2996952"/>
            <a:ext cx="504056" cy="43204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791744" y="2996952"/>
            <a:ext cx="504056" cy="43204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985116" y="2996952"/>
            <a:ext cx="504056" cy="43204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178488" y="2997948"/>
            <a:ext cx="504056" cy="43204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371860" y="2996952"/>
            <a:ext cx="504056" cy="43204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565232" y="2996952"/>
            <a:ext cx="504056" cy="43204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567608" y="5049404"/>
            <a:ext cx="504056" cy="43204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791744" y="5085184"/>
            <a:ext cx="504056" cy="43204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791744" y="5049404"/>
            <a:ext cx="504056" cy="43204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985116" y="5049404"/>
            <a:ext cx="504056" cy="43204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178488" y="5049404"/>
            <a:ext cx="504056" cy="43204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7371860" y="5049404"/>
            <a:ext cx="504056" cy="43204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565232" y="5049404"/>
            <a:ext cx="504056" cy="43204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718337" y="3046648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任意最优解</a:t>
            </a:r>
            <a:endParaRPr lang="zh-CN" altLang="en-US" sz="2000" b="1" dirty="0"/>
          </a:p>
        </p:txBody>
      </p:sp>
      <p:sp>
        <p:nvSpPr>
          <p:cNvPr id="27" name="文本框 26"/>
          <p:cNvSpPr txBox="1"/>
          <p:nvPr/>
        </p:nvSpPr>
        <p:spPr>
          <a:xfrm>
            <a:off x="769840" y="498611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贪心解</a:t>
            </a:r>
            <a:endParaRPr lang="zh-CN" altLang="en-US" sz="2000" b="1" dirty="0"/>
          </a:p>
        </p:txBody>
      </p:sp>
      <p:sp>
        <p:nvSpPr>
          <p:cNvPr id="28" name="文本框 27"/>
          <p:cNvSpPr txBox="1"/>
          <p:nvPr/>
        </p:nvSpPr>
        <p:spPr>
          <a:xfrm>
            <a:off x="4727848" y="353678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按重量升序排序</a:t>
            </a:r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4815249" y="569702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自然</a:t>
            </a:r>
            <a:r>
              <a:rPr lang="zh-CN" altLang="en-US" dirty="0" smtClean="0"/>
              <a:t>升序排序</a:t>
            </a:r>
            <a:endParaRPr lang="zh-CN" altLang="en-US" dirty="0"/>
          </a:p>
        </p:txBody>
      </p:sp>
      <p:cxnSp>
        <p:nvCxnSpPr>
          <p:cNvPr id="31" name="直接箭头连接符 30"/>
          <p:cNvCxnSpPr/>
          <p:nvPr/>
        </p:nvCxnSpPr>
        <p:spPr>
          <a:xfrm>
            <a:off x="2819636" y="3573239"/>
            <a:ext cx="0" cy="1367929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2324057" y="3753205"/>
            <a:ext cx="400110" cy="107978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相同不</a:t>
            </a:r>
            <a:r>
              <a:rPr lang="zh-CN" altLang="en-US" sz="1400" dirty="0" smtClean="0"/>
              <a:t>换</a:t>
            </a:r>
            <a:endParaRPr lang="en-US" altLang="zh-CN" sz="1400" dirty="0"/>
          </a:p>
        </p:txBody>
      </p:sp>
      <p:cxnSp>
        <p:nvCxnSpPr>
          <p:cNvPr id="34" name="直接箭头连接符 33"/>
          <p:cNvCxnSpPr/>
          <p:nvPr/>
        </p:nvCxnSpPr>
        <p:spPr>
          <a:xfrm>
            <a:off x="4048624" y="3613150"/>
            <a:ext cx="0" cy="1367929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3553045" y="3793116"/>
            <a:ext cx="400110" cy="107978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相同不</a:t>
            </a:r>
            <a:r>
              <a:rPr lang="zh-CN" altLang="en-US" sz="1400" dirty="0" smtClean="0"/>
              <a:t>换</a:t>
            </a:r>
            <a:endParaRPr lang="en-US" altLang="zh-CN" sz="1400" dirty="0"/>
          </a:p>
        </p:txBody>
      </p:sp>
      <p:cxnSp>
        <p:nvCxnSpPr>
          <p:cNvPr id="36" name="直接箭头连接符 35"/>
          <p:cNvCxnSpPr/>
          <p:nvPr/>
        </p:nvCxnSpPr>
        <p:spPr>
          <a:xfrm>
            <a:off x="7638513" y="3599765"/>
            <a:ext cx="0" cy="1367929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7142934" y="3779731"/>
            <a:ext cx="400110" cy="107978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 smtClean="0">
                <a:solidFill>
                  <a:srgbClr val="00B050"/>
                </a:solidFill>
              </a:rPr>
              <a:t>不同替换</a:t>
            </a:r>
            <a:endParaRPr lang="zh-CN" altLang="en-US" sz="1400" dirty="0">
              <a:solidFill>
                <a:srgbClr val="00B050"/>
              </a:solidFill>
            </a:endParaRPr>
          </a:p>
        </p:txBody>
      </p:sp>
      <p:cxnSp>
        <p:nvCxnSpPr>
          <p:cNvPr id="38" name="直接箭头连接符 37"/>
          <p:cNvCxnSpPr/>
          <p:nvPr/>
        </p:nvCxnSpPr>
        <p:spPr>
          <a:xfrm>
            <a:off x="8861654" y="3618189"/>
            <a:ext cx="0" cy="1367929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8366075" y="3798155"/>
            <a:ext cx="400110" cy="107978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 smtClean="0">
                <a:solidFill>
                  <a:srgbClr val="00B050"/>
                </a:solidFill>
              </a:rPr>
              <a:t>不同替换</a:t>
            </a:r>
            <a:endParaRPr lang="zh-CN" altLang="en-US" sz="1400" dirty="0">
              <a:solidFill>
                <a:srgbClr val="00B050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456412" y="409906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7371860" y="2999452"/>
            <a:ext cx="504056" cy="43204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565232" y="3002237"/>
            <a:ext cx="504056" cy="43204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2562165" y="2992298"/>
            <a:ext cx="504056" cy="43204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3791744" y="2992298"/>
            <a:ext cx="504056" cy="43204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4978222" y="2999452"/>
            <a:ext cx="504056" cy="43204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6171594" y="3006262"/>
            <a:ext cx="504056" cy="43204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9568136" y="2492683"/>
            <a:ext cx="800219" cy="355481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</a:rPr>
              <a:t>最优解被替换为贪心解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r>
              <a:rPr lang="zh-CN" altLang="en-US" sz="2000" b="1" dirty="0">
                <a:solidFill>
                  <a:srgbClr val="FF0000"/>
                </a:solidFill>
              </a:rPr>
              <a:t>贪心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解即为最优解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7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37" grpId="0"/>
      <p:bldP spid="39" grpId="0"/>
      <p:bldP spid="40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六、最小生成树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基本概念：</a:t>
            </a:r>
            <a:endParaRPr lang="en-US" altLang="zh-CN" dirty="0" smtClean="0"/>
          </a:p>
          <a:p>
            <a:pPr lvl="1"/>
            <a:r>
              <a:rPr lang="zh-CN" altLang="en-US" dirty="0" smtClean="0">
                <a:latin typeface="宋体" panose="02010600030101010101" pitchFamily="2" charset="-122"/>
              </a:rPr>
              <a:t>给定</a:t>
            </a:r>
            <a:r>
              <a:rPr lang="zh-CN" altLang="en-US" dirty="0">
                <a:latin typeface="宋体" panose="02010600030101010101" pitchFamily="2" charset="-122"/>
              </a:rPr>
              <a:t>无向联通带权图</a:t>
            </a:r>
            <a:r>
              <a:rPr lang="en-US" altLang="zh-CN" dirty="0">
                <a:latin typeface="宋体" panose="02010600030101010101" pitchFamily="2" charset="-122"/>
              </a:rPr>
              <a:t>G=(V,E,W)，</a:t>
            </a:r>
            <a:r>
              <a:rPr lang="zh-CN" altLang="en-US" dirty="0">
                <a:latin typeface="宋体" panose="02010600030101010101" pitchFamily="2" charset="-122"/>
              </a:rPr>
              <a:t>其中</a:t>
            </a:r>
            <a:r>
              <a:rPr lang="en-US" altLang="zh-CN" dirty="0">
                <a:latin typeface="宋体" panose="02010600030101010101" pitchFamily="2" charset="-122"/>
              </a:rPr>
              <a:t>W(e)</a:t>
            </a:r>
            <a:r>
              <a:rPr lang="zh-CN" altLang="en-US" dirty="0">
                <a:latin typeface="宋体" panose="02010600030101010101" pitchFamily="2" charset="-122"/>
              </a:rPr>
              <a:t>是</a:t>
            </a:r>
            <a:r>
              <a:rPr lang="en-US" altLang="zh-CN" dirty="0">
                <a:latin typeface="宋体" panose="02010600030101010101" pitchFamily="2" charset="-122"/>
              </a:rPr>
              <a:t>e</a:t>
            </a:r>
            <a:r>
              <a:rPr lang="zh-CN" altLang="en-US" dirty="0">
                <a:latin typeface="宋体" panose="02010600030101010101" pitchFamily="2" charset="-122"/>
              </a:rPr>
              <a:t>的权</a:t>
            </a:r>
            <a:r>
              <a:rPr lang="zh-CN" altLang="en-US" dirty="0" smtClean="0">
                <a:latin typeface="宋体" panose="02010600030101010101" pitchFamily="2" charset="-122"/>
              </a:rPr>
              <a:t>。</a:t>
            </a:r>
            <a:endParaRPr lang="en-US" altLang="zh-CN" dirty="0" smtClean="0">
              <a:latin typeface="宋体" panose="02010600030101010101" pitchFamily="2" charset="-122"/>
            </a:endParaRPr>
          </a:p>
          <a:p>
            <a:pPr lvl="1"/>
            <a:endParaRPr lang="en-US" altLang="zh-CN" dirty="0" smtClean="0">
              <a:latin typeface="宋体" panose="02010600030101010101" pitchFamily="2" charset="-122"/>
            </a:endParaRPr>
          </a:p>
          <a:p>
            <a:pPr lvl="1"/>
            <a:r>
              <a:rPr lang="en-US" altLang="zh-CN" dirty="0" smtClean="0">
                <a:latin typeface="宋体" panose="02010600030101010101" pitchFamily="2" charset="-122"/>
              </a:rPr>
              <a:t>G</a:t>
            </a:r>
            <a:r>
              <a:rPr lang="zh-CN" altLang="en-US" dirty="0">
                <a:latin typeface="宋体" panose="02010600030101010101" pitchFamily="2" charset="-122"/>
              </a:rPr>
              <a:t>的一棵生成树</a:t>
            </a:r>
            <a:r>
              <a:rPr lang="en-US" altLang="zh-CN" dirty="0">
                <a:latin typeface="宋体" panose="02010600030101010101" pitchFamily="2" charset="-122"/>
              </a:rPr>
              <a:t>T</a:t>
            </a:r>
            <a:r>
              <a:rPr lang="zh-CN" altLang="en-US" dirty="0">
                <a:latin typeface="宋体" panose="02010600030101010101" pitchFamily="2" charset="-122"/>
              </a:rPr>
              <a:t>是包含了</a:t>
            </a:r>
            <a:r>
              <a:rPr lang="en-US" altLang="zh-CN" dirty="0">
                <a:latin typeface="宋体" panose="02010600030101010101" pitchFamily="2" charset="-122"/>
              </a:rPr>
              <a:t>G</a:t>
            </a:r>
            <a:r>
              <a:rPr lang="zh-CN" altLang="en-US" dirty="0">
                <a:latin typeface="宋体" panose="02010600030101010101" pitchFamily="2" charset="-122"/>
              </a:rPr>
              <a:t>的所有顶点的</a:t>
            </a:r>
            <a:r>
              <a:rPr lang="zh-CN" altLang="en-US" dirty="0" smtClean="0">
                <a:latin typeface="宋体" panose="02010600030101010101" pitchFamily="2" charset="-122"/>
              </a:rPr>
              <a:t>树。</a:t>
            </a:r>
            <a:endParaRPr lang="en-US" altLang="zh-CN" dirty="0" smtClean="0">
              <a:latin typeface="宋体" panose="02010600030101010101" pitchFamily="2" charset="-122"/>
            </a:endParaRPr>
          </a:p>
          <a:p>
            <a:pPr lvl="1"/>
            <a:endParaRPr lang="en-US" altLang="zh-CN" dirty="0" smtClean="0">
              <a:latin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latin typeface="宋体" panose="02010600030101010101" pitchFamily="2" charset="-122"/>
              </a:rPr>
              <a:t>生成树</a:t>
            </a:r>
            <a:r>
              <a:rPr lang="zh-CN" altLang="en-US" dirty="0">
                <a:latin typeface="宋体" panose="02010600030101010101" pitchFamily="2" charset="-122"/>
              </a:rPr>
              <a:t>中各边的权之和</a:t>
            </a:r>
            <a:r>
              <a:rPr lang="en-US" altLang="zh-CN" dirty="0">
                <a:latin typeface="宋体" panose="02010600030101010101" pitchFamily="2" charset="-122"/>
              </a:rPr>
              <a:t>W(T)</a:t>
            </a:r>
            <a:r>
              <a:rPr lang="zh-CN" altLang="en-US" dirty="0">
                <a:latin typeface="宋体" panose="02010600030101010101" pitchFamily="2" charset="-122"/>
              </a:rPr>
              <a:t>称为树的</a:t>
            </a:r>
            <a:r>
              <a:rPr lang="zh-CN" altLang="en-US" dirty="0" smtClean="0">
                <a:latin typeface="宋体" panose="02010600030101010101" pitchFamily="2" charset="-122"/>
              </a:rPr>
              <a:t>权。</a:t>
            </a:r>
            <a:endParaRPr lang="en-US" altLang="zh-CN" dirty="0" smtClean="0">
              <a:latin typeface="宋体" panose="02010600030101010101" pitchFamily="2" charset="-122"/>
            </a:endParaRPr>
          </a:p>
          <a:p>
            <a:pPr lvl="1"/>
            <a:endParaRPr lang="en-US" altLang="zh-CN" dirty="0" smtClean="0">
              <a:latin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latin typeface="宋体" panose="02010600030101010101" pitchFamily="2" charset="-122"/>
              </a:rPr>
              <a:t>具有</a:t>
            </a:r>
            <a:r>
              <a:rPr lang="zh-CN" altLang="en-US" dirty="0">
                <a:latin typeface="宋体" panose="02010600030101010101" pitchFamily="2" charset="-122"/>
              </a:rPr>
              <a:t>最小权的生成树称为</a:t>
            </a:r>
            <a:r>
              <a:rPr lang="en-US" altLang="zh-CN" dirty="0">
                <a:latin typeface="宋体" panose="02010600030101010101" pitchFamily="2" charset="-122"/>
              </a:rPr>
              <a:t>G</a:t>
            </a:r>
            <a:r>
              <a:rPr lang="zh-CN" altLang="en-US" dirty="0">
                <a:latin typeface="宋体" panose="02010600030101010101" pitchFamily="2" charset="-122"/>
              </a:rPr>
              <a:t>的最小生成树</a:t>
            </a:r>
            <a:r>
              <a:rPr lang="zh-CN" altLang="en-US" dirty="0" smtClean="0">
                <a:latin typeface="宋体" panose="02010600030101010101" pitchFamily="2" charset="-122"/>
              </a:rPr>
              <a:t>。</a:t>
            </a:r>
            <a:endParaRPr lang="en-US" altLang="zh-CN" dirty="0">
              <a:latin typeface="宋体" panose="02010600030101010101" pitchFamily="2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467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47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六、最小生成树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实例：</a:t>
            </a:r>
            <a:r>
              <a:rPr lang="zh-CN" altLang="en-US" dirty="0">
                <a:latin typeface="宋体" panose="02010600030101010101" pitchFamily="2" charset="-122"/>
              </a:rPr>
              <a:t> </a:t>
            </a:r>
            <a:r>
              <a:rPr lang="en-US" altLang="zh-CN" dirty="0" smtClean="0">
                <a:latin typeface="宋体" panose="02010600030101010101" pitchFamily="2" charset="-122"/>
              </a:rPr>
              <a:t>G</a:t>
            </a:r>
            <a:r>
              <a:rPr lang="en-US" altLang="zh-CN" dirty="0">
                <a:latin typeface="宋体" panose="02010600030101010101" pitchFamily="2" charset="-122"/>
              </a:rPr>
              <a:t>=(V,E,W)，V={1,2,3,4,5,6</a:t>
            </a:r>
            <a:r>
              <a:rPr lang="en-US" altLang="zh-CN" dirty="0" smtClean="0">
                <a:latin typeface="宋体" panose="02010600030101010101" pitchFamily="2" charset="-122"/>
              </a:rPr>
              <a:t>}, E</a:t>
            </a:r>
            <a:r>
              <a:rPr lang="en-US" altLang="zh-CN" dirty="0">
                <a:latin typeface="宋体" panose="02010600030101010101" pitchFamily="2" charset="-122"/>
              </a:rPr>
              <a:t>={{1,2},{1,3},{1,4},{2,3},{2,5</a:t>
            </a:r>
            <a:r>
              <a:rPr lang="en-US" altLang="zh-CN" dirty="0" smtClean="0">
                <a:latin typeface="宋体" panose="02010600030101010101" pitchFamily="2" charset="-122"/>
              </a:rPr>
              <a:t>},</a:t>
            </a:r>
          </a:p>
          <a:p>
            <a:pPr marL="0" indent="0">
              <a:buNone/>
            </a:pPr>
            <a:r>
              <a:rPr lang="en-US" altLang="zh-CN" dirty="0">
                <a:latin typeface="宋体" panose="02010600030101010101" pitchFamily="2" charset="-122"/>
              </a:rPr>
              <a:t> </a:t>
            </a:r>
            <a:r>
              <a:rPr lang="en-US" altLang="zh-CN" dirty="0" smtClean="0">
                <a:latin typeface="宋体" panose="02010600030101010101" pitchFamily="2" charset="-122"/>
              </a:rPr>
              <a:t>        {</a:t>
            </a:r>
            <a:r>
              <a:rPr lang="en-US" altLang="zh-CN" dirty="0">
                <a:latin typeface="宋体" panose="02010600030101010101" pitchFamily="2" charset="-122"/>
              </a:rPr>
              <a:t>3,4</a:t>
            </a:r>
            <a:r>
              <a:rPr lang="en-US" altLang="zh-CN" dirty="0" smtClean="0">
                <a:latin typeface="宋体" panose="02010600030101010101" pitchFamily="2" charset="-122"/>
              </a:rPr>
              <a:t>},{</a:t>
            </a:r>
            <a:r>
              <a:rPr lang="en-US" altLang="zh-CN" dirty="0">
                <a:latin typeface="宋体" panose="02010600030101010101" pitchFamily="2" charset="-122"/>
              </a:rPr>
              <a:t>3,5}, </a:t>
            </a:r>
            <a:r>
              <a:rPr lang="en-US" altLang="zh-CN" dirty="0" smtClean="0">
                <a:latin typeface="宋体" panose="02010600030101010101" pitchFamily="2" charset="-122"/>
              </a:rPr>
              <a:t>{</a:t>
            </a:r>
            <a:r>
              <a:rPr lang="en-US" altLang="zh-CN" dirty="0">
                <a:latin typeface="宋体" panose="02010600030101010101" pitchFamily="2" charset="-122"/>
              </a:rPr>
              <a:t>3,6},{4,6},{5,6},}</a:t>
            </a:r>
            <a:r>
              <a:rPr lang="zh-CN" altLang="en-US" dirty="0">
                <a:latin typeface="宋体" panose="02010600030101010101" pitchFamily="2" charset="-122"/>
              </a:rPr>
              <a:t>，</a:t>
            </a:r>
            <a:r>
              <a:rPr lang="en-US" altLang="zh-CN" dirty="0">
                <a:latin typeface="宋体" panose="02010600030101010101" pitchFamily="2" charset="-122"/>
              </a:rPr>
              <a:t> W</a:t>
            </a:r>
            <a:r>
              <a:rPr lang="zh-CN" altLang="en-US" dirty="0">
                <a:latin typeface="宋体" panose="02010600030101010101" pitchFamily="2" charset="-122"/>
              </a:rPr>
              <a:t>如图所示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2492896"/>
            <a:ext cx="3600400" cy="30563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2492896"/>
            <a:ext cx="3893581" cy="305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3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48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六、最小生成树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生成</a:t>
            </a:r>
            <a:r>
              <a:rPr lang="zh-CN" altLang="en-US" dirty="0" smtClean="0"/>
              <a:t>树性质：</a:t>
            </a:r>
            <a:r>
              <a:rPr lang="en-US" altLang="zh-CN" dirty="0">
                <a:latin typeface="宋体" panose="02010600030101010101" pitchFamily="2" charset="-122"/>
              </a:rPr>
              <a:t> G=(V,E,W)</a:t>
            </a:r>
            <a:r>
              <a:rPr lang="zh-CN" altLang="en-US" dirty="0">
                <a:latin typeface="宋体" panose="02010600030101010101" pitchFamily="2" charset="-122"/>
              </a:rPr>
              <a:t>是</a:t>
            </a:r>
            <a:r>
              <a:rPr lang="en-US" altLang="zh-CN" dirty="0">
                <a:latin typeface="宋体" panose="02010600030101010101" pitchFamily="2" charset="-122"/>
              </a:rPr>
              <a:t>n</a:t>
            </a:r>
            <a:r>
              <a:rPr lang="zh-CN" altLang="en-US" dirty="0">
                <a:latin typeface="宋体" panose="02010600030101010101" pitchFamily="2" charset="-122"/>
              </a:rPr>
              <a:t>阶连通图</a:t>
            </a:r>
            <a:r>
              <a:rPr lang="en-US" altLang="zh-CN" dirty="0">
                <a:latin typeface="宋体" panose="02010600030101010101" pitchFamily="2" charset="-122"/>
              </a:rPr>
              <a:t>，</a:t>
            </a:r>
            <a:r>
              <a:rPr lang="zh-CN" altLang="en-US" dirty="0">
                <a:latin typeface="宋体" panose="02010600030101010101" pitchFamily="2" charset="-122"/>
              </a:rPr>
              <a:t>则</a:t>
            </a:r>
            <a:r>
              <a:rPr lang="zh-CN" altLang="en-US" dirty="0" smtClean="0">
                <a:latin typeface="宋体" panose="02010600030101010101" pitchFamily="2" charset="-122"/>
              </a:rPr>
              <a:t>有如下性质</a:t>
            </a:r>
            <a:endParaRPr lang="en-US" altLang="zh-CN" dirty="0" smtClean="0">
              <a:latin typeface="宋体" panose="02010600030101010101" pitchFamily="2" charset="-122"/>
            </a:endParaRPr>
          </a:p>
          <a:p>
            <a:pPr lvl="1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的生成树当且仅当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无回路且有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条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边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(2)T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的生成树，若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e∈G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且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e∉T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，那么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T∪{e}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含有一个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回路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lvl="1"/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136" y="1772816"/>
            <a:ext cx="2376264" cy="20249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657" y="3883803"/>
            <a:ext cx="2448272" cy="217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8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49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六、最小生成树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生成</a:t>
            </a:r>
            <a:r>
              <a:rPr lang="zh-CN" altLang="en-US" dirty="0" smtClean="0"/>
              <a:t>树性质：</a:t>
            </a:r>
            <a:r>
              <a:rPr lang="en-US" altLang="zh-CN" dirty="0">
                <a:latin typeface="宋体" panose="02010600030101010101" pitchFamily="2" charset="-122"/>
              </a:rPr>
              <a:t> G=(V,E,W)</a:t>
            </a:r>
            <a:r>
              <a:rPr lang="zh-CN" altLang="en-US" dirty="0">
                <a:latin typeface="宋体" panose="02010600030101010101" pitchFamily="2" charset="-122"/>
              </a:rPr>
              <a:t>是</a:t>
            </a:r>
            <a:r>
              <a:rPr lang="en-US" altLang="zh-CN" dirty="0">
                <a:latin typeface="宋体" panose="02010600030101010101" pitchFamily="2" charset="-122"/>
              </a:rPr>
              <a:t>n</a:t>
            </a:r>
            <a:r>
              <a:rPr lang="zh-CN" altLang="en-US" dirty="0">
                <a:latin typeface="宋体" panose="02010600030101010101" pitchFamily="2" charset="-122"/>
              </a:rPr>
              <a:t>阶连通图</a:t>
            </a:r>
            <a:r>
              <a:rPr lang="en-US" altLang="zh-CN" dirty="0">
                <a:latin typeface="宋体" panose="02010600030101010101" pitchFamily="2" charset="-122"/>
              </a:rPr>
              <a:t>，</a:t>
            </a:r>
            <a:r>
              <a:rPr lang="zh-CN" altLang="en-US" dirty="0">
                <a:latin typeface="宋体" panose="02010600030101010101" pitchFamily="2" charset="-122"/>
              </a:rPr>
              <a:t>则</a:t>
            </a:r>
            <a:r>
              <a:rPr lang="zh-CN" altLang="en-US" dirty="0" smtClean="0">
                <a:latin typeface="宋体" panose="02010600030101010101" pitchFamily="2" charset="-122"/>
              </a:rPr>
              <a:t>有如下性质</a:t>
            </a:r>
            <a:endParaRPr lang="en-US" altLang="zh-CN" dirty="0" smtClean="0">
              <a:latin typeface="宋体" panose="02010600030101010101" pitchFamily="2" charset="-122"/>
            </a:endParaRPr>
          </a:p>
          <a:p>
            <a:pPr lvl="1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去掉回路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的任意一条边，就得到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的另一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棵生成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树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T’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依据性质可知找到生成树算法要素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算法步骤：选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边；约束条件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：不形成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回路；截止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条件：边数达到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lvl="1"/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548" y="2156937"/>
            <a:ext cx="2916324" cy="254959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0" y="2156937"/>
            <a:ext cx="2592288" cy="252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82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23392" y="1196752"/>
            <a:ext cx="10513168" cy="4752975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342900" lvl="1" indent="-342900">
              <a:buFont typeface="Wingdings" pitchFamily="2" charset="2"/>
              <a:buChar char="n"/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问题讨论：某收银柜台</a:t>
            </a:r>
            <a:r>
              <a:rPr lang="zh-CN" altLang="en-US" sz="2400" b="1" dirty="0" smtClean="0"/>
              <a:t>有</a:t>
            </a:r>
            <a:r>
              <a:rPr lang="zh-CN" altLang="en-US" sz="2400" b="1" dirty="0"/>
              <a:t>四种面值分别为二角五分、一角、五分和一</a:t>
            </a:r>
            <a:r>
              <a:rPr lang="zh-CN" altLang="en-US" sz="2400" b="1" dirty="0" smtClean="0"/>
              <a:t>分的硬币，每种硬币数量充足，现</a:t>
            </a:r>
            <a:r>
              <a:rPr lang="zh-CN" altLang="en-US" sz="2400" b="1" dirty="0"/>
              <a:t>要找给某顾客六角三分钱，问怎样找钱，才能使所拿出的硬币个数是最少的</a:t>
            </a:r>
            <a:r>
              <a:rPr lang="zh-CN" altLang="en-US" sz="2400" b="1" dirty="0" smtClean="0"/>
              <a:t>？</a:t>
            </a:r>
            <a:endParaRPr lang="en-US" altLang="zh-CN" sz="2400" b="1" dirty="0" smtClean="0"/>
          </a:p>
          <a:p>
            <a:pPr marL="742950" lvl="2" indent="-342900">
              <a:buFont typeface="Wingdings" pitchFamily="2" charset="2"/>
              <a:buChar char="n"/>
            </a:pPr>
            <a:r>
              <a:rPr lang="zh-CN" altLang="en-US" sz="2200" b="1" dirty="0" smtClean="0">
                <a:solidFill>
                  <a:srgbClr val="FF0000"/>
                </a:solidFill>
              </a:rPr>
              <a:t>统一单位</a:t>
            </a:r>
            <a:r>
              <a:rPr lang="zh-CN" altLang="en-US" sz="2200" b="1" dirty="0">
                <a:solidFill>
                  <a:srgbClr val="FF0000"/>
                </a:solidFill>
              </a:rPr>
              <a:t>：面值：</a:t>
            </a:r>
            <a:r>
              <a:rPr lang="en-US" altLang="zh-CN" sz="2200" b="1" dirty="0">
                <a:solidFill>
                  <a:srgbClr val="FF0000"/>
                </a:solidFill>
              </a:rPr>
              <a:t>v[1]=25</a:t>
            </a:r>
            <a:r>
              <a:rPr lang="zh-CN" altLang="en-US" sz="2200" b="1" dirty="0">
                <a:solidFill>
                  <a:srgbClr val="FF0000"/>
                </a:solidFill>
              </a:rPr>
              <a:t>分，</a:t>
            </a:r>
            <a:r>
              <a:rPr lang="en-US" altLang="zh-CN" sz="2200" b="1" dirty="0">
                <a:solidFill>
                  <a:srgbClr val="FF0000"/>
                </a:solidFill>
              </a:rPr>
              <a:t>v[2]=10</a:t>
            </a:r>
            <a:r>
              <a:rPr lang="zh-CN" altLang="en-US" sz="2200" b="1" dirty="0">
                <a:solidFill>
                  <a:srgbClr val="FF0000"/>
                </a:solidFill>
              </a:rPr>
              <a:t>分，</a:t>
            </a:r>
            <a:r>
              <a:rPr lang="en-US" altLang="zh-CN" sz="2200" b="1" dirty="0">
                <a:solidFill>
                  <a:srgbClr val="FF0000"/>
                </a:solidFill>
              </a:rPr>
              <a:t>v[3]=5</a:t>
            </a:r>
            <a:r>
              <a:rPr lang="zh-CN" altLang="en-US" sz="2200" b="1" dirty="0">
                <a:solidFill>
                  <a:srgbClr val="FF0000"/>
                </a:solidFill>
              </a:rPr>
              <a:t>分，</a:t>
            </a:r>
            <a:r>
              <a:rPr lang="en-US" altLang="zh-CN" sz="2200" b="1" dirty="0">
                <a:solidFill>
                  <a:srgbClr val="FF0000"/>
                </a:solidFill>
              </a:rPr>
              <a:t>v[4] =1</a:t>
            </a:r>
            <a:r>
              <a:rPr lang="zh-CN" altLang="en-US" sz="2200" b="1" dirty="0">
                <a:solidFill>
                  <a:srgbClr val="FF0000"/>
                </a:solidFill>
              </a:rPr>
              <a:t>分，找零：</a:t>
            </a:r>
            <a:r>
              <a:rPr lang="en-US" altLang="zh-CN" sz="2200" b="1" dirty="0">
                <a:solidFill>
                  <a:srgbClr val="FF0000"/>
                </a:solidFill>
              </a:rPr>
              <a:t>n=63</a:t>
            </a:r>
            <a:r>
              <a:rPr lang="zh-CN" altLang="en-US" sz="2200" b="1" dirty="0">
                <a:solidFill>
                  <a:srgbClr val="FF0000"/>
                </a:solidFill>
              </a:rPr>
              <a:t>分</a:t>
            </a:r>
            <a:endParaRPr lang="en-US" altLang="zh-CN" sz="2200" b="1" dirty="0">
              <a:solidFill>
                <a:srgbClr val="FF0000"/>
              </a:solidFill>
            </a:endParaRPr>
          </a:p>
          <a:p>
            <a:pPr marL="742950" lvl="2" indent="-342900">
              <a:buFont typeface="Wingdings" pitchFamily="2" charset="2"/>
              <a:buChar char="n"/>
            </a:pPr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算法</a:t>
            </a:r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：每次拿一枚，不超过总额的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情况</a:t>
            </a:r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下，拿面值最大的硬币，直至找齐</a:t>
            </a:r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63</a:t>
            </a:r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分。</a:t>
            </a:r>
          </a:p>
          <a:p>
            <a:pPr marL="742950" lvl="2" indent="-342900">
              <a:buFont typeface="Wingdings" pitchFamily="2" charset="2"/>
              <a:buChar char="n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一</a:t>
            </a:r>
            <a:r>
              <a:rPr lang="zh-CN" altLang="en-US" dirty="0" smtClean="0"/>
              <a:t>、基本概念</a:t>
            </a:r>
            <a:endParaRPr lang="en-US" altLang="zh-CN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794606"/>
              </p:ext>
            </p:extLst>
          </p:nvPr>
        </p:nvGraphicFramePr>
        <p:xfrm>
          <a:off x="2765537" y="4550236"/>
          <a:ext cx="7938975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1026"/>
                <a:gridCol w="957254"/>
                <a:gridCol w="1134139"/>
                <a:gridCol w="1134139"/>
                <a:gridCol w="1134139"/>
                <a:gridCol w="1134139"/>
                <a:gridCol w="113413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</a:rPr>
                        <a:t>次数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 smtClean="0"/>
                        <a:t>所选面值</a:t>
                      </a:r>
                      <a:endParaRPr lang="zh-CN" alt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4367808" y="5032077"/>
            <a:ext cx="4700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 smtClean="0"/>
              <a:t>25</a:t>
            </a:r>
            <a:endParaRPr lang="zh-CN" altLang="en-US" sz="2200" dirty="0"/>
          </a:p>
        </p:txBody>
      </p:sp>
      <p:sp>
        <p:nvSpPr>
          <p:cNvPr id="10" name="文本框 9"/>
          <p:cNvSpPr txBox="1"/>
          <p:nvPr/>
        </p:nvSpPr>
        <p:spPr>
          <a:xfrm>
            <a:off x="5447928" y="5032077"/>
            <a:ext cx="4700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 smtClean="0"/>
              <a:t>25</a:t>
            </a:r>
            <a:endParaRPr lang="zh-CN" altLang="en-US" sz="2200" dirty="0"/>
          </a:p>
        </p:txBody>
      </p:sp>
      <p:sp>
        <p:nvSpPr>
          <p:cNvPr id="9" name="矩形标注 8"/>
          <p:cNvSpPr/>
          <p:nvPr/>
        </p:nvSpPr>
        <p:spPr>
          <a:xfrm>
            <a:off x="4088722" y="5628233"/>
            <a:ext cx="1296144" cy="288032"/>
          </a:xfrm>
          <a:prstGeom prst="wedgeRectCallout">
            <a:avLst>
              <a:gd name="adj1" fmla="val -6041"/>
              <a:gd name="adj2" fmla="val -125248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 smtClean="0">
                <a:solidFill>
                  <a:schemeClr val="tx1"/>
                </a:solidFill>
              </a:rPr>
              <a:t>63-25=38</a:t>
            </a:r>
            <a:endParaRPr lang="zh-CN" altLang="en-US" sz="2200" dirty="0">
              <a:solidFill>
                <a:schemeClr val="tx1"/>
              </a:solidFill>
            </a:endParaRPr>
          </a:p>
        </p:txBody>
      </p:sp>
      <p:sp>
        <p:nvSpPr>
          <p:cNvPr id="12" name="矩形标注 11"/>
          <p:cNvSpPr/>
          <p:nvPr/>
        </p:nvSpPr>
        <p:spPr>
          <a:xfrm>
            <a:off x="5261400" y="4077072"/>
            <a:ext cx="1296144" cy="288032"/>
          </a:xfrm>
          <a:prstGeom prst="wedgeRectCallout">
            <a:avLst>
              <a:gd name="adj1" fmla="val 11794"/>
              <a:gd name="adj2" fmla="val 28267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 smtClean="0">
                <a:solidFill>
                  <a:schemeClr val="tx1"/>
                </a:solidFill>
              </a:rPr>
              <a:t>38-25=13</a:t>
            </a:r>
            <a:endParaRPr lang="zh-CN" altLang="en-US" sz="2200" dirty="0">
              <a:solidFill>
                <a:schemeClr val="tx1"/>
              </a:solidFill>
            </a:endParaRPr>
          </a:p>
        </p:txBody>
      </p:sp>
      <p:sp>
        <p:nvSpPr>
          <p:cNvPr id="13" name="矩形标注 12"/>
          <p:cNvSpPr/>
          <p:nvPr/>
        </p:nvSpPr>
        <p:spPr>
          <a:xfrm>
            <a:off x="6291474" y="5631367"/>
            <a:ext cx="1296144" cy="288032"/>
          </a:xfrm>
          <a:prstGeom prst="wedgeRectCallout">
            <a:avLst>
              <a:gd name="adj1" fmla="val -6041"/>
              <a:gd name="adj2" fmla="val -125248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 smtClean="0">
                <a:solidFill>
                  <a:schemeClr val="tx1"/>
                </a:solidFill>
              </a:rPr>
              <a:t>13-10=3</a:t>
            </a:r>
            <a:endParaRPr lang="zh-CN" altLang="en-US" sz="2200" dirty="0">
              <a:solidFill>
                <a:schemeClr val="tx1"/>
              </a:solidFill>
            </a:endParaRPr>
          </a:p>
        </p:txBody>
      </p:sp>
      <p:sp>
        <p:nvSpPr>
          <p:cNvPr id="15" name="矩形标注 14"/>
          <p:cNvSpPr/>
          <p:nvPr/>
        </p:nvSpPr>
        <p:spPr>
          <a:xfrm>
            <a:off x="7333790" y="4077072"/>
            <a:ext cx="1296144" cy="288032"/>
          </a:xfrm>
          <a:prstGeom prst="wedgeRectCallout">
            <a:avLst>
              <a:gd name="adj1" fmla="val 12596"/>
              <a:gd name="adj2" fmla="val 2935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 smtClean="0">
                <a:solidFill>
                  <a:schemeClr val="tx1"/>
                </a:solidFill>
              </a:rPr>
              <a:t>3-1=2</a:t>
            </a:r>
            <a:endParaRPr lang="zh-CN" altLang="en-US" sz="2200" dirty="0">
              <a:solidFill>
                <a:schemeClr val="tx1"/>
              </a:solidFill>
            </a:endParaRPr>
          </a:p>
        </p:txBody>
      </p:sp>
      <p:sp>
        <p:nvSpPr>
          <p:cNvPr id="19" name="矩形标注 18"/>
          <p:cNvSpPr/>
          <p:nvPr/>
        </p:nvSpPr>
        <p:spPr>
          <a:xfrm>
            <a:off x="8321352" y="5619909"/>
            <a:ext cx="1296144" cy="288032"/>
          </a:xfrm>
          <a:prstGeom prst="wedgeRectCallout">
            <a:avLst>
              <a:gd name="adj1" fmla="val -6041"/>
              <a:gd name="adj2" fmla="val -125248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 smtClean="0">
                <a:solidFill>
                  <a:schemeClr val="tx1"/>
                </a:solidFill>
              </a:rPr>
              <a:t>2-1=1</a:t>
            </a:r>
            <a:endParaRPr lang="zh-CN" altLang="en-US" sz="2200" dirty="0">
              <a:solidFill>
                <a:schemeClr val="tx1"/>
              </a:solidFill>
            </a:endParaRPr>
          </a:p>
        </p:txBody>
      </p:sp>
      <p:sp>
        <p:nvSpPr>
          <p:cNvPr id="21" name="矩形标注 20"/>
          <p:cNvSpPr/>
          <p:nvPr/>
        </p:nvSpPr>
        <p:spPr>
          <a:xfrm>
            <a:off x="9271179" y="4077072"/>
            <a:ext cx="1296144" cy="288032"/>
          </a:xfrm>
          <a:prstGeom prst="wedgeRectCallout">
            <a:avLst>
              <a:gd name="adj1" fmla="val 42258"/>
              <a:gd name="adj2" fmla="val 28267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 smtClean="0">
                <a:solidFill>
                  <a:schemeClr val="tx1"/>
                </a:solidFill>
              </a:rPr>
              <a:t>1-1=0</a:t>
            </a:r>
            <a:endParaRPr lang="zh-CN" altLang="en-US" sz="2200" dirty="0">
              <a:solidFill>
                <a:schemeClr val="tx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287688" y="4108747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n=63</a:t>
            </a:r>
            <a:endParaRPr lang="zh-CN" altLang="en-US" sz="2400" dirty="0"/>
          </a:p>
        </p:txBody>
      </p:sp>
      <p:sp>
        <p:nvSpPr>
          <p:cNvPr id="23" name="文本框 22"/>
          <p:cNvSpPr txBox="1"/>
          <p:nvPr/>
        </p:nvSpPr>
        <p:spPr>
          <a:xfrm>
            <a:off x="1349763" y="457041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贪心</a:t>
            </a:r>
            <a:r>
              <a:rPr lang="zh-CN" altLang="en-US" sz="2400" b="1" dirty="0">
                <a:solidFill>
                  <a:srgbClr val="FF0000"/>
                </a:solidFill>
              </a:rPr>
              <a:t>策略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9919251" y="4560744"/>
            <a:ext cx="327334" cy="4739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b="1" dirty="0" smtClean="0"/>
              <a:t>6</a:t>
            </a:r>
            <a:endParaRPr lang="zh-CN" alt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130056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9" grpId="0" animBg="1"/>
      <p:bldP spid="12" grpId="0" animBg="1"/>
      <p:bldP spid="13" grpId="0" animBg="1"/>
      <p:bldP spid="15" grpId="0" animBg="1"/>
      <p:bldP spid="19" grpId="0" animBg="1"/>
      <p:bldP spid="21" grpId="0" animBg="1"/>
      <p:bldP spid="22" grpId="0"/>
      <p:bldP spid="23" grpId="0"/>
      <p:bldP spid="2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50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六、最小生成树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</a:rPr>
              <a:t>图的最小生成树在实际中有广泛应用，是网络中连接所有节点的最简单的方式。</a:t>
            </a:r>
            <a:endParaRPr lang="en-US" altLang="zh-CN" dirty="0">
              <a:solidFill>
                <a:srgbClr val="0070C0"/>
              </a:solidFill>
              <a:ea typeface="楷体_GB2312" pitchFamily="1" charset="-122"/>
            </a:endParaRPr>
          </a:p>
          <a:p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求最小生成树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Prim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算法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输入：带权无向图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G=(V,E,W)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V={1,2,…n}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输出：最小生成树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贪心策略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：每次选最短边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进入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的一个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真子集，如果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i∈S,j∈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V-S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i,j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∈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，且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是连接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V-S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集合的权值最小的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边。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一定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存在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的一棵最小生成树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，它以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为其中的一条边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每次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选择两个顶点集合的最短边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的进入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01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>
          <a:xfrm>
            <a:off x="11208568" y="6329829"/>
            <a:ext cx="660681" cy="365125"/>
          </a:xfrm>
        </p:spPr>
        <p:txBody>
          <a:bodyPr/>
          <a:lstStyle/>
          <a:p>
            <a:fld id="{6C276BF9-DA2C-4EDA-B310-41054C53A8AE}" type="slidenum">
              <a:rPr lang="zh-CN" altLang="en-US" smtClean="0"/>
              <a:pPr/>
              <a:t>51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六、最小生成树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23392" y="980728"/>
            <a:ext cx="11089232" cy="4752975"/>
          </a:xfrm>
        </p:spPr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Prim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算法基本步骤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初始：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S={1}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S=V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时算法结束；</a:t>
            </a:r>
          </a:p>
          <a:p>
            <a:pPr lvl="1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选择连接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V-S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集合最短边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e={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i,j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其中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i∈S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∈V-S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加入树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加入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</a:p>
          <a:p>
            <a:pPr lvl="1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重复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次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过程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直到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S=V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为止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696" y="2747771"/>
            <a:ext cx="1874005" cy="17039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359" y="2712016"/>
            <a:ext cx="1957417" cy="17511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278" y="2713240"/>
            <a:ext cx="1859885" cy="17348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091" y="2712016"/>
            <a:ext cx="1818362" cy="169611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462" y="4563462"/>
            <a:ext cx="1989460" cy="170597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383" y="4563462"/>
            <a:ext cx="1864194" cy="170980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360" y="4559259"/>
            <a:ext cx="1880393" cy="1709809"/>
          </a:xfrm>
          <a:prstGeom prst="rect">
            <a:avLst/>
          </a:prstGeom>
        </p:spPr>
      </p:pic>
      <p:cxnSp>
        <p:nvCxnSpPr>
          <p:cNvPr id="12" name="直接连接符 11"/>
          <p:cNvCxnSpPr/>
          <p:nvPr/>
        </p:nvCxnSpPr>
        <p:spPr bwMode="auto">
          <a:xfrm>
            <a:off x="7426220" y="3068185"/>
            <a:ext cx="15953" cy="448938"/>
          </a:xfrm>
          <a:prstGeom prst="line">
            <a:avLst/>
          </a:prstGeom>
          <a:ln w="50800">
            <a:solidFill>
              <a:srgbClr val="FFFF00"/>
            </a:solidFill>
            <a:headEnd type="none" w="med" len="med"/>
            <a:tailEnd type="none" w="med" len="med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 bwMode="auto">
          <a:xfrm>
            <a:off x="9840416" y="2996952"/>
            <a:ext cx="15953" cy="396115"/>
          </a:xfrm>
          <a:prstGeom prst="line">
            <a:avLst/>
          </a:prstGeom>
          <a:ln w="50800">
            <a:solidFill>
              <a:srgbClr val="FFFF00"/>
            </a:solidFill>
            <a:headEnd type="none" w="med" len="med"/>
            <a:tailEnd type="none" w="med" len="med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 bwMode="auto">
          <a:xfrm>
            <a:off x="9984432" y="3645024"/>
            <a:ext cx="319068" cy="460430"/>
          </a:xfrm>
          <a:prstGeom prst="line">
            <a:avLst/>
          </a:prstGeom>
          <a:ln w="50800">
            <a:solidFill>
              <a:srgbClr val="FFFF00"/>
            </a:solidFill>
            <a:headEnd type="none" w="med" len="med"/>
            <a:tailEnd type="none" w="med" len="med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 bwMode="auto">
          <a:xfrm>
            <a:off x="3560236" y="4869160"/>
            <a:ext cx="15484" cy="460230"/>
          </a:xfrm>
          <a:prstGeom prst="line">
            <a:avLst/>
          </a:prstGeom>
          <a:ln w="50800">
            <a:solidFill>
              <a:srgbClr val="FFFF00"/>
            </a:solidFill>
            <a:headEnd type="none" w="med" len="med"/>
            <a:tailEnd type="none" w="med" len="med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 bwMode="auto">
          <a:xfrm flipH="1">
            <a:off x="4127766" y="5517232"/>
            <a:ext cx="121908" cy="431154"/>
          </a:xfrm>
          <a:prstGeom prst="line">
            <a:avLst/>
          </a:prstGeom>
          <a:ln w="50800">
            <a:solidFill>
              <a:srgbClr val="FFFF00"/>
            </a:solidFill>
            <a:headEnd type="none" w="med" len="med"/>
            <a:tailEnd type="none" w="med" len="med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 bwMode="auto">
          <a:xfrm>
            <a:off x="3647728" y="5445224"/>
            <a:ext cx="309685" cy="460230"/>
          </a:xfrm>
          <a:prstGeom prst="line">
            <a:avLst/>
          </a:prstGeom>
          <a:ln w="50800">
            <a:solidFill>
              <a:srgbClr val="FFFF00"/>
            </a:solidFill>
            <a:headEnd type="none" w="med" len="med"/>
            <a:tailEnd type="none" w="med" len="med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 bwMode="auto">
          <a:xfrm>
            <a:off x="6152524" y="4869160"/>
            <a:ext cx="15484" cy="460230"/>
          </a:xfrm>
          <a:prstGeom prst="line">
            <a:avLst/>
          </a:prstGeom>
          <a:ln w="50800">
            <a:solidFill>
              <a:srgbClr val="FFFF00"/>
            </a:solidFill>
            <a:headEnd type="none" w="med" len="med"/>
            <a:tailEnd type="none" w="med" len="med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 bwMode="auto">
          <a:xfrm flipH="1">
            <a:off x="6720054" y="5517232"/>
            <a:ext cx="75752" cy="367596"/>
          </a:xfrm>
          <a:prstGeom prst="line">
            <a:avLst/>
          </a:prstGeom>
          <a:ln w="50800">
            <a:solidFill>
              <a:srgbClr val="FFFF00"/>
            </a:solidFill>
            <a:headEnd type="none" w="med" len="med"/>
            <a:tailEnd type="none" w="med" len="med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 bwMode="auto">
          <a:xfrm>
            <a:off x="6240016" y="5489050"/>
            <a:ext cx="309685" cy="460230"/>
          </a:xfrm>
          <a:prstGeom prst="line">
            <a:avLst/>
          </a:prstGeom>
          <a:ln w="50800">
            <a:solidFill>
              <a:srgbClr val="FFFF00"/>
            </a:solidFill>
            <a:headEnd type="none" w="med" len="med"/>
            <a:tailEnd type="none" w="med" len="med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 bwMode="auto">
          <a:xfrm>
            <a:off x="5598035" y="5373216"/>
            <a:ext cx="425957" cy="8475"/>
          </a:xfrm>
          <a:prstGeom prst="line">
            <a:avLst/>
          </a:prstGeom>
          <a:ln w="50800">
            <a:solidFill>
              <a:srgbClr val="FFFF00"/>
            </a:solidFill>
            <a:headEnd type="none" w="med" len="med"/>
            <a:tailEnd type="none" w="med" len="med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 bwMode="auto">
          <a:xfrm>
            <a:off x="8544272" y="4869160"/>
            <a:ext cx="15484" cy="460230"/>
          </a:xfrm>
          <a:prstGeom prst="line">
            <a:avLst/>
          </a:prstGeom>
          <a:ln w="50800">
            <a:solidFill>
              <a:srgbClr val="FFFF00"/>
            </a:solidFill>
            <a:headEnd type="none" w="med" len="med"/>
            <a:tailEnd type="none" w="med" len="med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 bwMode="auto">
          <a:xfrm flipH="1">
            <a:off x="9112417" y="5550521"/>
            <a:ext cx="125690" cy="334307"/>
          </a:xfrm>
          <a:prstGeom prst="line">
            <a:avLst/>
          </a:prstGeom>
          <a:ln w="50800">
            <a:solidFill>
              <a:srgbClr val="FFFF00"/>
            </a:solidFill>
            <a:headEnd type="none" w="med" len="med"/>
            <a:tailEnd type="none" w="med" len="med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 bwMode="auto">
          <a:xfrm>
            <a:off x="8688288" y="5517232"/>
            <a:ext cx="309685" cy="460230"/>
          </a:xfrm>
          <a:prstGeom prst="line">
            <a:avLst/>
          </a:prstGeom>
          <a:ln w="50800">
            <a:solidFill>
              <a:srgbClr val="FFFF00"/>
            </a:solidFill>
            <a:headEnd type="none" w="med" len="med"/>
            <a:tailEnd type="none" w="med" len="med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 bwMode="auto">
          <a:xfrm>
            <a:off x="7993246" y="5364741"/>
            <a:ext cx="425957" cy="8475"/>
          </a:xfrm>
          <a:prstGeom prst="line">
            <a:avLst/>
          </a:prstGeom>
          <a:ln w="50800">
            <a:solidFill>
              <a:srgbClr val="FFFF00"/>
            </a:solidFill>
            <a:headEnd type="none" w="med" len="med"/>
            <a:tailEnd type="none" w="med" len="med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 bwMode="auto">
          <a:xfrm>
            <a:off x="7824192" y="5517232"/>
            <a:ext cx="262435" cy="444289"/>
          </a:xfrm>
          <a:prstGeom prst="line">
            <a:avLst/>
          </a:prstGeom>
          <a:ln w="50800">
            <a:solidFill>
              <a:srgbClr val="FFFF00"/>
            </a:solidFill>
            <a:headEnd type="none" w="med" len="med"/>
            <a:tailEnd type="none" w="med" len="med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500915" y="2761325"/>
            <a:ext cx="5884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0070C0"/>
                </a:solidFill>
                <a:ea typeface="楷体_GB2312" pitchFamily="1" charset="-122"/>
              </a:rPr>
              <a:t>S</a:t>
            </a:r>
            <a:r>
              <a:rPr lang="en-US" altLang="zh-CN" b="0" dirty="0" smtClean="0">
                <a:solidFill>
                  <a:srgbClr val="0070C0"/>
                </a:solidFill>
                <a:ea typeface="楷体_GB2312" pitchFamily="1" charset="-122"/>
              </a:rPr>
              <a:t>={}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3855359" y="2708920"/>
            <a:ext cx="6906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FF0000"/>
                </a:solidFill>
                <a:ea typeface="楷体_GB2312" pitchFamily="1" charset="-122"/>
              </a:rPr>
              <a:t>S={1}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497424" y="2708920"/>
            <a:ext cx="8441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FF0000"/>
                </a:solidFill>
                <a:ea typeface="楷体_GB2312" pitchFamily="1" charset="-122"/>
              </a:rPr>
              <a:t>S={</a:t>
            </a:r>
            <a:r>
              <a:rPr lang="en-US" altLang="zh-CN" b="0" dirty="0" smtClean="0">
                <a:solidFill>
                  <a:srgbClr val="FF0000"/>
                </a:solidFill>
                <a:ea typeface="楷体_GB2312" pitchFamily="1" charset="-122"/>
              </a:rPr>
              <a:t>1,3}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942471" y="2718751"/>
            <a:ext cx="8615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FF0000"/>
                </a:solidFill>
                <a:ea typeface="楷体_GB2312" pitchFamily="1" charset="-122"/>
              </a:rPr>
              <a:t>S={</a:t>
            </a:r>
            <a:r>
              <a:rPr lang="en-US" altLang="zh-CN" sz="1400" b="0" dirty="0" smtClean="0">
                <a:solidFill>
                  <a:srgbClr val="FF0000"/>
                </a:solidFill>
                <a:ea typeface="楷体_GB2312" pitchFamily="1" charset="-122"/>
              </a:rPr>
              <a:t>1,3,6}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495600" y="4560090"/>
            <a:ext cx="8101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FF0000"/>
                </a:solidFill>
                <a:ea typeface="楷体_GB2312" pitchFamily="1" charset="-122"/>
              </a:rPr>
              <a:t>S={</a:t>
            </a:r>
            <a:r>
              <a:rPr lang="en-US" altLang="zh-CN" sz="1400" b="0" dirty="0" smtClean="0">
                <a:solidFill>
                  <a:srgbClr val="FF0000"/>
                </a:solidFill>
                <a:ea typeface="楷体_GB2312" pitchFamily="1" charset="-122"/>
              </a:rPr>
              <a:t>1,3,6,4}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087888" y="4550186"/>
            <a:ext cx="8066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FF0000"/>
                </a:solidFill>
                <a:ea typeface="楷体_GB2312" pitchFamily="1" charset="-122"/>
              </a:rPr>
              <a:t>S={</a:t>
            </a:r>
            <a:r>
              <a:rPr lang="en-US" altLang="zh-CN" sz="1400" b="0" dirty="0" smtClean="0">
                <a:solidFill>
                  <a:srgbClr val="FF0000"/>
                </a:solidFill>
                <a:ea typeface="楷体_GB2312" pitchFamily="1" charset="-122"/>
              </a:rPr>
              <a:t>1,3,6,4,2}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544669" y="4509120"/>
            <a:ext cx="8612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FF0000"/>
                </a:solidFill>
                <a:ea typeface="楷体_GB2312" pitchFamily="1" charset="-122"/>
              </a:rPr>
              <a:t>S={</a:t>
            </a:r>
            <a:r>
              <a:rPr lang="en-US" altLang="zh-CN" sz="1400" b="0" dirty="0" smtClean="0">
                <a:solidFill>
                  <a:srgbClr val="FF0000"/>
                </a:solidFill>
                <a:ea typeface="楷体_GB2312" pitchFamily="1" charset="-122"/>
              </a:rPr>
              <a:t>1,3,6,4,2,5}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06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52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六、最小生成树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Prim(G)</a:t>
                </a: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时间复杂度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T(n)=O(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 rotWithShape="0">
                <a:blip r:embed="rId2"/>
                <a:stretch>
                  <a:fillRect l="-110" t="-1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72" y="1196752"/>
            <a:ext cx="8739978" cy="400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0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53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六、最小生成树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求最小生成树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Kruskal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算法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输入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：带权无向图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G=(V,E,W)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V={1,2,…n}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输出：最小生成树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贪心策略：每次选择最短边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的进入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T(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直接从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中选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07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>
          <a:xfrm>
            <a:off x="11208568" y="6329829"/>
            <a:ext cx="660681" cy="365125"/>
          </a:xfrm>
        </p:spPr>
        <p:txBody>
          <a:bodyPr/>
          <a:lstStyle/>
          <a:p>
            <a:fld id="{6C276BF9-DA2C-4EDA-B310-41054C53A8AE}" type="slidenum">
              <a:rPr lang="zh-CN" altLang="en-US" smtClean="0"/>
              <a:pPr/>
              <a:t>54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六、最小生成树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23392" y="980728"/>
            <a:ext cx="11089232" cy="4752975"/>
          </a:xfrm>
        </p:spPr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Kruskal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算法基本步骤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按照权值从小到大对边排序；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依次考察当前的最短边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的边不构成回路，则把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加入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，否则跳过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重复过程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，直到选择了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条边为止。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330" y="2786434"/>
            <a:ext cx="1807951" cy="1643931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0" y="2780928"/>
            <a:ext cx="1778273" cy="1643931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709" y="2799684"/>
            <a:ext cx="1935675" cy="1697961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867" y="4653136"/>
            <a:ext cx="1792414" cy="1573223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166" y="4715783"/>
            <a:ext cx="1781515" cy="1617942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708" y="4691716"/>
            <a:ext cx="1935676" cy="163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38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55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六、最小生成树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Kruskal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(G)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时间复杂度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T(n)=O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(|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E|log|V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704" y="1073462"/>
            <a:ext cx="8504263" cy="470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55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56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七、多机调度</a:t>
            </a:r>
            <a:r>
              <a:rPr lang="zh-CN" altLang="en-US" dirty="0" smtClean="0"/>
              <a:t>问题*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问题描述：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设有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个独立的作业{1，2，…，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n}，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由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台相同的机器进行加工处理。作业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所需要的处理时间为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现约定任何作业可以在任何一台机器上加工处理，但未完工前不允许中断处理。任何作业不能拆分成更小的子作业。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多机调度问题要求给出一种作业的调度方案，使所给的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个作业在尽可能短的时间内由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台机器处理完成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485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57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七、多机调度问题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贪心策略：</a:t>
            </a:r>
            <a:r>
              <a:rPr lang="zh-CN" altLang="en-US" dirty="0"/>
              <a:t>处理时间最长的作业优先分配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基本思路：</a:t>
            </a:r>
            <a:endParaRPr lang="en-US" altLang="zh-CN" dirty="0" smtClean="0"/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当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小于等于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时，将机器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时间区间分	配给作业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当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n&gt;m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时，首先将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个作业依其所需的处理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时间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从大到小排序。然后依此顺序将作业分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配给负载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最小的处理机。</a:t>
            </a:r>
          </a:p>
        </p:txBody>
      </p:sp>
    </p:spTree>
    <p:extLst>
      <p:ext uri="{BB962C8B-B14F-4D97-AF65-F5344CB8AC3E}">
        <p14:creationId xmlns:p14="http://schemas.microsoft.com/office/powerpoint/2010/main" val="316529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58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七、多机调度</a:t>
            </a:r>
            <a:r>
              <a:rPr lang="zh-CN" altLang="en-US" dirty="0" smtClean="0"/>
              <a:t>问题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实例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设7个独立作业{1，2，3，4，5，6，7}由3台机器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，M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来加工处理。各作业所需的处理时间分别为{2，14，4，16，6，5，3}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所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需的加工时间为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17，</a:t>
            </a:r>
            <a:r>
              <a:rPr lang="zh-CN" altLang="en-US" dirty="0" smtClean="0"/>
              <a:t>分配排序</a:t>
            </a:r>
            <a:r>
              <a:rPr lang="en-US" altLang="zh-CN" dirty="0"/>
              <a:t>{4,2,5,6,3,7,1</a:t>
            </a:r>
            <a:r>
              <a:rPr lang="en-US" altLang="zh-CN" dirty="0" smtClean="0"/>
              <a:t>}</a:t>
            </a:r>
          </a:p>
          <a:p>
            <a:endParaRPr lang="en-US" altLang="zh-CN" dirty="0"/>
          </a:p>
          <a:p>
            <a:r>
              <a:rPr lang="zh-CN" altLang="en-US" dirty="0"/>
              <a:t>用贪心选择策略可以获得较好的近似</a:t>
            </a:r>
            <a:r>
              <a:rPr lang="zh-CN" altLang="en-US" dirty="0" smtClean="0"/>
              <a:t>最优解</a:t>
            </a:r>
            <a:endParaRPr lang="zh-CN" altLang="en-US" dirty="0"/>
          </a:p>
          <a:p>
            <a:endParaRPr lang="zh-CN" altLang="en-US" dirty="0"/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4335016" y="2132856"/>
            <a:ext cx="3287960" cy="609600"/>
          </a:xfrm>
          <a:prstGeom prst="flowChartProcess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zh-CN" altLang="en-US" sz="2800" dirty="0" smtClean="0"/>
              <a:t>4</a:t>
            </a:r>
            <a:r>
              <a:rPr lang="en-US" altLang="zh-CN" sz="2800" dirty="0" smtClean="0"/>
              <a:t>(16)</a:t>
            </a:r>
            <a:endParaRPr lang="zh-CN" altLang="en-US" sz="2800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573016" y="2132856"/>
            <a:ext cx="6969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800" dirty="0"/>
              <a:t>M1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335016" y="2742456"/>
            <a:ext cx="2977480" cy="609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zh-CN" altLang="en-US" sz="2800" dirty="0" smtClean="0"/>
              <a:t>2</a:t>
            </a:r>
            <a:r>
              <a:rPr lang="en-US" altLang="zh-CN" sz="2800" dirty="0" smtClean="0"/>
              <a:t>(14)</a:t>
            </a:r>
            <a:endParaRPr lang="zh-CN" altLang="en-US" sz="2800" dirty="0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7312496" y="2742456"/>
            <a:ext cx="511696" cy="609600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zh-CN" altLang="en-US" sz="2800" dirty="0" smtClean="0"/>
              <a:t>7</a:t>
            </a:r>
            <a:r>
              <a:rPr lang="en-US" altLang="zh-CN" sz="2000" dirty="0" smtClean="0"/>
              <a:t>(3)</a:t>
            </a:r>
            <a:endParaRPr lang="zh-CN" altLang="en-US" sz="2000" dirty="0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4335016" y="3352056"/>
            <a:ext cx="1435224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zh-CN" altLang="en-US" sz="2800" dirty="0" smtClean="0"/>
              <a:t>5</a:t>
            </a:r>
            <a:r>
              <a:rPr lang="en-US" altLang="zh-CN" sz="2800" dirty="0" smtClean="0"/>
              <a:t>(6)</a:t>
            </a:r>
            <a:endParaRPr lang="zh-CN" altLang="en-US" sz="2800" dirty="0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5770240" y="3352056"/>
            <a:ext cx="1231776" cy="6096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zh-CN" altLang="en-US" sz="2800" dirty="0" smtClean="0"/>
              <a:t>6</a:t>
            </a:r>
            <a:r>
              <a:rPr lang="en-US" altLang="zh-CN" sz="2800" dirty="0" smtClean="0"/>
              <a:t>(5)</a:t>
            </a:r>
            <a:r>
              <a:rPr lang="zh-CN" altLang="en-US" sz="2800" dirty="0" smtClean="0"/>
              <a:t> </a:t>
            </a:r>
            <a:endParaRPr lang="zh-CN" altLang="en-US" sz="2800" dirty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7608168" y="3352056"/>
            <a:ext cx="216024" cy="609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zh-CN" altLang="en-US" sz="2800" dirty="0"/>
              <a:t>1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3573016" y="2818656"/>
            <a:ext cx="6969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800"/>
              <a:t>M2</a:t>
            </a: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3573016" y="3504456"/>
            <a:ext cx="6969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800"/>
              <a:t>M3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5097016" y="4190256"/>
            <a:ext cx="2022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en-US" sz="2400" dirty="0"/>
              <a:t>多机调度示例</a:t>
            </a: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7002016" y="3352056"/>
            <a:ext cx="620960" cy="6096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zh-CN" sz="2800" dirty="0" smtClean="0"/>
              <a:t>3</a:t>
            </a:r>
            <a:r>
              <a:rPr lang="en-US" altLang="zh-CN" sz="2000" dirty="0" smtClean="0"/>
              <a:t>(4)</a:t>
            </a:r>
            <a:r>
              <a:rPr lang="zh-CN" altLang="en-US" sz="2800" dirty="0" smtClean="0"/>
              <a:t>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7186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59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贪心</a:t>
            </a:r>
            <a:r>
              <a:rPr lang="zh-CN" altLang="en-US" dirty="0" smtClean="0"/>
              <a:t>法小结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3"/>
          <p:cNvSpPr txBox="1">
            <a:spLocks/>
          </p:cNvSpPr>
          <p:nvPr/>
        </p:nvSpPr>
        <p:spPr>
          <a:xfrm>
            <a:off x="623392" y="1196752"/>
            <a:ext cx="11089232" cy="4752975"/>
          </a:xfrm>
          <a:prstGeom prst="rect">
            <a:avLst/>
          </a:prstGeom>
        </p:spPr>
        <p:txBody>
          <a:bodyPr vert="horz"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l"/>
              <a:defRPr sz="2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u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贪心策略一般步骤：</a:t>
            </a:r>
            <a:endParaRPr lang="en-US" altLang="zh-CN" dirty="0" smtClean="0"/>
          </a:p>
          <a:p>
            <a:endParaRPr lang="en-US" altLang="zh-CN" dirty="0" smtClean="0"/>
          </a:p>
          <a:p>
            <a:pPr lvl="1"/>
            <a:r>
              <a:rPr lang="zh-CN" altLang="en-US" dirty="0" smtClean="0"/>
              <a:t>提出贪心策略（观察问题特征，构造贪心选择）</a:t>
            </a:r>
            <a:endParaRPr lang="en-US" altLang="zh-CN" dirty="0" smtClean="0"/>
          </a:p>
          <a:p>
            <a:endParaRPr lang="en-US" altLang="zh-CN" dirty="0" smtClean="0"/>
          </a:p>
          <a:p>
            <a:pPr lvl="1"/>
            <a:r>
              <a:rPr lang="zh-CN" altLang="en-US" dirty="0" smtClean="0"/>
              <a:t>证明策的正确（反证法）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7752184" y="2708920"/>
            <a:ext cx="2088232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提出贪心策略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7752184" y="3933056"/>
            <a:ext cx="2088232" cy="8640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证明策的正确</a:t>
            </a:r>
          </a:p>
        </p:txBody>
      </p:sp>
      <p:sp>
        <p:nvSpPr>
          <p:cNvPr id="8" name="下箭头 7"/>
          <p:cNvSpPr/>
          <p:nvPr/>
        </p:nvSpPr>
        <p:spPr>
          <a:xfrm>
            <a:off x="8616280" y="3573016"/>
            <a:ext cx="360040" cy="398785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94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23392" y="1196752"/>
            <a:ext cx="10513168" cy="4752975"/>
          </a:xfrm>
        </p:spPr>
        <p:txBody>
          <a:bodyPr/>
          <a:lstStyle/>
          <a:p>
            <a:pPr marL="742950" lvl="2" indent="-342900">
              <a:buFont typeface="Wingdings" pitchFamily="2" charset="2"/>
              <a:buChar char="n"/>
            </a:pP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找零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钱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贪心算法：每次拿一枚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，不超过总额的情况下，拿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面值最大的硬币，直至找齐。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2" indent="-342900">
              <a:buFont typeface="Wingdings" pitchFamily="2" charset="2"/>
              <a:buChar char="n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2" indent="-342900">
              <a:buFont typeface="Wingdings" pitchFamily="2" charset="2"/>
              <a:buChar char="n"/>
            </a:pP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2" indent="-342900">
              <a:buFont typeface="Wingdings" pitchFamily="2" charset="2"/>
              <a:buChar char="n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2" indent="-342900">
              <a:buFont typeface="Wingdings" pitchFamily="2" charset="2"/>
              <a:buChar char="n"/>
            </a:pP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证明是最优解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反证法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3" indent="-342900">
              <a:buFont typeface="Wingdings" pitchFamily="2" charset="2"/>
              <a:buChar char="n"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假设贪心算法的解非最优解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3" indent="-342900">
              <a:buFont typeface="Wingdings" pitchFamily="2" charset="2"/>
              <a:buChar char="n"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任取一个最优解，将硬币从大到小排序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57350" lvl="4" indent="-342900">
              <a:buFont typeface="Wingdings" pitchFamily="2" charset="2"/>
              <a:buChar char="n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57350" lvl="4" indent="-342900">
              <a:buFont typeface="Wingdings" pitchFamily="2" charset="2"/>
              <a:buChar char="n"/>
            </a:pP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57350" lvl="4" indent="-342900">
              <a:buFont typeface="Wingdings" pitchFamily="2" charset="2"/>
              <a:buChar char="n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57350" lvl="4" indent="-342900">
              <a:buFont typeface="Wingdings" pitchFamily="2" charset="2"/>
              <a:buChar char="n"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k&lt;h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总额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v[m1]+…+v[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=C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57350" lvl="4" indent="-342900">
              <a:buFont typeface="Wingdings" pitchFamily="2" charset="2"/>
              <a:buChar char="n"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同位置项对比，必有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[mi]&lt;=v[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i]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，因为贪心选择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v[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i]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一定是最大的。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57350" lvl="4" indent="-342900">
              <a:buFont typeface="Wingdings" pitchFamily="2" charset="2"/>
              <a:buChar char="n"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v[m1]+…+v[</a:t>
            </a:r>
            <a:r>
              <a:rPr lang="en-US" altLang="zh-CN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&lt;=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v[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1]+…+v[</a:t>
            </a:r>
            <a:r>
              <a:rPr lang="en-US" altLang="zh-CN" sz="20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v[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1]+…+v[</a:t>
            </a:r>
            <a:r>
              <a:rPr lang="en-US" altLang="zh-CN" sz="20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]+…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v[</a:t>
            </a:r>
            <a:r>
              <a:rPr lang="en-US" altLang="zh-CN" sz="20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]=C</a:t>
            </a:r>
          </a:p>
          <a:p>
            <a:pPr marL="1657350" lvl="4" indent="-342900">
              <a:buFont typeface="Wingdings" pitchFamily="2" charset="2"/>
              <a:buChar char="n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v[m1]+…+v[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&lt;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，显然与总额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=C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，矛盾。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57350" lvl="4" indent="-342900">
              <a:buFont typeface="Wingdings" pitchFamily="2" charset="2"/>
              <a:buChar char="n"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则假设不成立。贪心算法即为最优解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14450" lvl="4" indent="0">
              <a:buNone/>
            </a:pPr>
            <a:endParaRPr lang="en-US" altLang="zh-CN" dirty="0" smtClean="0">
              <a:solidFill>
                <a:srgbClr val="FF0000"/>
              </a:solidFill>
            </a:endParaRPr>
          </a:p>
          <a:p>
            <a:pPr marL="1657350" lvl="4" indent="-342900">
              <a:buFont typeface="Wingdings" pitchFamily="2" charset="2"/>
              <a:buChar char="n"/>
            </a:pPr>
            <a:endParaRPr lang="zh-CN" altLang="en-US" dirty="0">
              <a:solidFill>
                <a:srgbClr val="FF0000"/>
              </a:solidFill>
            </a:endParaRPr>
          </a:p>
          <a:p>
            <a:pPr marL="1657350" lvl="4" indent="-342900">
              <a:buFont typeface="Wingdings" pitchFamily="2" charset="2"/>
              <a:buChar char="n"/>
            </a:pPr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2" indent="-342900">
              <a:buFont typeface="Wingdings" pitchFamily="2" charset="2"/>
              <a:buChar char="n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一</a:t>
            </a:r>
            <a:r>
              <a:rPr lang="zh-CN" altLang="en-US" dirty="0" smtClean="0"/>
              <a:t>、基本概念</a:t>
            </a:r>
            <a:endParaRPr lang="en-US" altLang="zh-CN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718798"/>
              </p:ext>
            </p:extLst>
          </p:nvPr>
        </p:nvGraphicFramePr>
        <p:xfrm>
          <a:off x="1991543" y="1854266"/>
          <a:ext cx="8712965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3694"/>
                <a:gridCol w="702522"/>
                <a:gridCol w="968107"/>
                <a:gridCol w="968107"/>
                <a:gridCol w="968107"/>
                <a:gridCol w="968107"/>
                <a:gridCol w="968107"/>
                <a:gridCol w="968107"/>
                <a:gridCol w="96810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次数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 smtClean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i+1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k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…h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/>
                        <a:t>所选面值</a:t>
                      </a:r>
                      <a:endParaRPr lang="zh-CN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3359696" y="2204864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v[</a:t>
            </a:r>
            <a:r>
              <a:rPr lang="en-US" altLang="zh-CN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 smtClean="0"/>
              <a:t>1]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4223792" y="2193282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v[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 smtClean="0"/>
              <a:t>2]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5993003" y="2183450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v[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 smtClean="0"/>
              <a:t>i]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6823223" y="2193282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v[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 smtClean="0"/>
              <a:t>(i+1)]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7920010" y="218345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8848980" y="2183450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v[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 err="1" smtClean="0"/>
              <a:t>k</a:t>
            </a:r>
            <a:r>
              <a:rPr lang="en-US" altLang="zh-CN" dirty="0" smtClean="0"/>
              <a:t>]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2336489" y="1479119"/>
            <a:ext cx="663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n=C</a:t>
            </a:r>
            <a:endParaRPr lang="zh-CN" altLang="en-US" sz="2400" dirty="0"/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750911"/>
              </p:ext>
            </p:extLst>
          </p:nvPr>
        </p:nvGraphicFramePr>
        <p:xfrm>
          <a:off x="1991543" y="3728566"/>
          <a:ext cx="7776865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7"/>
                <a:gridCol w="720079"/>
                <a:gridCol w="972108"/>
                <a:gridCol w="972108"/>
                <a:gridCol w="972108"/>
                <a:gridCol w="1050632"/>
                <a:gridCol w="893585"/>
                <a:gridCol w="972108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 smtClean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i+1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k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</a:rPr>
                        <a:t>所选面值</a:t>
                      </a:r>
                      <a:endParaRPr lang="zh-CN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v[m1]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v[m2]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v[mi]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v[m(i+1)]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v[</a:t>
                      </a:r>
                      <a:r>
                        <a:rPr lang="en-US" altLang="zh-CN" dirty="0" err="1" smtClean="0"/>
                        <a:t>mk</a:t>
                      </a:r>
                      <a:r>
                        <a:rPr lang="en-US" altLang="zh-CN" dirty="0" smtClean="0"/>
                        <a:t>]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6" name="直接箭头连接符 5"/>
          <p:cNvCxnSpPr/>
          <p:nvPr/>
        </p:nvCxnSpPr>
        <p:spPr>
          <a:xfrm>
            <a:off x="3394621" y="2406031"/>
            <a:ext cx="0" cy="1625143"/>
          </a:xfrm>
          <a:prstGeom prst="straightConnector1">
            <a:avLst/>
          </a:prstGeom>
          <a:ln w="38100">
            <a:solidFill>
              <a:srgbClr val="00B0F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5989705" y="2406031"/>
            <a:ext cx="0" cy="1625143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3200583" y="1772817"/>
            <a:ext cx="2607385" cy="857712"/>
          </a:xfrm>
          <a:prstGeom prst="rect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807968" y="1772816"/>
            <a:ext cx="3960440" cy="85771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807969" y="3695825"/>
            <a:ext cx="3960439" cy="86409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143672" y="3717032"/>
            <a:ext cx="2607385" cy="864096"/>
          </a:xfrm>
          <a:prstGeom prst="rect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205713" y="218933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9605328" y="2196631"/>
            <a:ext cx="76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…v[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 err="1" smtClean="0"/>
              <a:t>h</a:t>
            </a:r>
            <a:r>
              <a:rPr lang="en-US" altLang="zh-CN" dirty="0" smtClean="0"/>
              <a:t>]</a:t>
            </a:r>
            <a:endParaRPr lang="zh-CN" altLang="en-US" dirty="0"/>
          </a:p>
        </p:txBody>
      </p:sp>
      <p:cxnSp>
        <p:nvCxnSpPr>
          <p:cNvPr id="30" name="直接箭头连接符 29"/>
          <p:cNvCxnSpPr/>
          <p:nvPr/>
        </p:nvCxnSpPr>
        <p:spPr>
          <a:xfrm>
            <a:off x="4217011" y="2406031"/>
            <a:ext cx="0" cy="1625143"/>
          </a:xfrm>
          <a:prstGeom prst="straightConnector1">
            <a:avLst/>
          </a:prstGeom>
          <a:ln w="38100">
            <a:solidFill>
              <a:srgbClr val="00B0F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5194821" y="2406031"/>
            <a:ext cx="0" cy="1625143"/>
          </a:xfrm>
          <a:prstGeom prst="straightConnector1">
            <a:avLst/>
          </a:prstGeom>
          <a:ln w="38100">
            <a:solidFill>
              <a:srgbClr val="00B0F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4459692" y="2840720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…</a:t>
            </a:r>
            <a:endParaRPr lang="zh-CN" altLang="en-US" sz="360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>
            <a:off x="7787109" y="2406031"/>
            <a:ext cx="0" cy="1625143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10094180" y="5013176"/>
            <a:ext cx="104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</a:rPr>
              <a:t>大于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0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39" name="直接箭头连接符 38"/>
          <p:cNvCxnSpPr/>
          <p:nvPr/>
        </p:nvCxnSpPr>
        <p:spPr>
          <a:xfrm flipH="1">
            <a:off x="8760295" y="5269270"/>
            <a:ext cx="1457101" cy="21050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10217396" y="2505802"/>
            <a:ext cx="0" cy="276346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01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4" grpId="0"/>
      <p:bldP spid="16" grpId="0"/>
      <p:bldP spid="17" grpId="0"/>
      <p:bldP spid="20" grpId="0"/>
      <p:bldP spid="22" grpId="0"/>
      <p:bldP spid="5" grpId="0" animBg="1"/>
      <p:bldP spid="19" grpId="0" animBg="1"/>
      <p:bldP spid="21" grpId="0" animBg="1"/>
      <p:bldP spid="26" grpId="0" animBg="1"/>
      <p:bldP spid="28" grpId="0"/>
      <p:bldP spid="29" grpId="0"/>
      <p:bldP spid="32" grpId="0"/>
      <p:bldP spid="3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60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扩展内容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 smtClean="0"/>
              <a:t>O(g(n))</a:t>
            </a:r>
            <a:r>
              <a:rPr lang="zh-CN" altLang="en-US" dirty="0" smtClean="0"/>
              <a:t>复杂度曲线</a:t>
            </a:r>
            <a:endParaRPr lang="en-US" altLang="zh-CN" dirty="0" smtClean="0"/>
          </a:p>
          <a:p>
            <a:pPr lvl="1"/>
            <a:r>
              <a:rPr lang="zh-CN" altLang="en-US" dirty="0"/>
              <a:t>复杂</a:t>
            </a:r>
            <a:r>
              <a:rPr lang="zh-CN" altLang="en-US" dirty="0" smtClean="0"/>
              <a:t>度量级</a:t>
            </a:r>
            <a:endParaRPr lang="zh-CN" altLang="en-US" dirty="0"/>
          </a:p>
        </p:txBody>
      </p:sp>
      <p:pic>
        <p:nvPicPr>
          <p:cNvPr id="1028" name="Picture 4" descr="https://img.111com.net/attachment/art/198687/717d4ed3f9.jpg?2021330151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68" y="1196752"/>
            <a:ext cx="7265974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10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61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扩展内容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多项式时间算法</a:t>
            </a:r>
            <a:endParaRPr lang="en-US" altLang="zh-CN" dirty="0" smtClean="0"/>
          </a:p>
          <a:p>
            <a:pPr lvl="1"/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如果一算法的最坏情形时间复杂度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t(n)=O(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b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则称该算法为多项式复杂度的算法或有多项式界的算法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如果一算法的最坏情形时间复杂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度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T(n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不能用多项式限界（不能作为上界）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则称该算法为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指数级的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算法。这类算法称为难解的问题。</a:t>
            </a:r>
          </a:p>
          <a:p>
            <a:pPr lvl="1"/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839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62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扩展内容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（Polynomial）问题：一个问题有多项式界的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算法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Non-Deterministic Polynomial,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非确定多项式）问题：目前找不到多项式时间算法，同时也不确定就没有多项式时间算法，但是我们可以在多项式时间内验证一个解（通过其他方式给出的，或者假设的）是否正确的问题称为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问题，亦称为验证问题类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（全排列问题、哈密顿回路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完全问题（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）是一个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问题，所有的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问题都可以多项式时间内转化成这个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问题。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331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63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作业</a:t>
            </a:r>
            <a:r>
              <a:rPr lang="en-US" altLang="zh-CN" dirty="0" smtClean="0"/>
              <a:t>*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给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出多机调度问题的相关算法的伪代码</a:t>
            </a:r>
            <a:endParaRPr lang="zh-CN" altLang="en-US" dirty="0"/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5751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第五章 贪心法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10172700" y="6484941"/>
            <a:ext cx="495300" cy="365125"/>
          </a:xfrm>
        </p:spPr>
        <p:txBody>
          <a:bodyPr/>
          <a:lstStyle/>
          <a:p>
            <a:fld id="{6C276BF9-DA2C-4EDA-B310-41054C53A8AE}" type="slidenum">
              <a:rPr lang="zh-CN" altLang="en-US" smtClean="0"/>
              <a:pPr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6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824" y="-3151"/>
            <a:ext cx="7774945" cy="6756798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一、基本概念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找零钱贪心算法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Change(</a:t>
            </a:r>
            <a:r>
              <a:rPr lang="en-US" altLang="zh-C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n,v,m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en-US" altLang="zh-CN" dirty="0" smtClean="0"/>
              <a:t>V[1..4]={25,10,5,1}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sz="2400" b="1" dirty="0" smtClean="0"/>
              <a:t>时间复杂度？</a:t>
            </a:r>
            <a:endParaRPr lang="en-US" altLang="zh-CN" sz="2400" b="1" dirty="0" smtClean="0"/>
          </a:p>
          <a:p>
            <a:pPr lvl="2"/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T(n)=</a:t>
            </a:r>
            <a:r>
              <a:rPr lang="en-US" altLang="zh-CN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mlogm+nm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727848" y="944649"/>
            <a:ext cx="7309422" cy="43204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标注 6"/>
          <p:cNvSpPr/>
          <p:nvPr/>
        </p:nvSpPr>
        <p:spPr>
          <a:xfrm>
            <a:off x="10481070" y="1614288"/>
            <a:ext cx="1087538" cy="288032"/>
          </a:xfrm>
          <a:prstGeom prst="wedgeRectCallout">
            <a:avLst>
              <a:gd name="adj1" fmla="val -65882"/>
              <a:gd name="adj2" fmla="val -13236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 smtClean="0">
                <a:solidFill>
                  <a:schemeClr val="tx1"/>
                </a:solidFill>
              </a:rPr>
              <a:t>mlogm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27848" y="2312101"/>
            <a:ext cx="7309422" cy="306111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标注 8"/>
          <p:cNvSpPr/>
          <p:nvPr/>
        </p:nvSpPr>
        <p:spPr>
          <a:xfrm>
            <a:off x="8328248" y="1756781"/>
            <a:ext cx="987469" cy="429267"/>
          </a:xfrm>
          <a:prstGeom prst="wedgeRectCallout">
            <a:avLst>
              <a:gd name="adj1" fmla="val -28385"/>
              <a:gd name="adj2" fmla="val 8920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nm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10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一、基本概念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b="1" dirty="0" smtClean="0"/>
              <a:t>贪心</a:t>
            </a:r>
            <a:r>
              <a:rPr lang="zh-CN" altLang="en-US" b="1" dirty="0"/>
              <a:t>策略</a:t>
            </a:r>
            <a:r>
              <a:rPr lang="zh-CN" altLang="en-US" b="1" dirty="0" smtClean="0"/>
              <a:t>：贪心</a:t>
            </a:r>
            <a:r>
              <a:rPr lang="zh-CN" altLang="en-US" b="1" dirty="0"/>
              <a:t>策略</a:t>
            </a:r>
            <a:r>
              <a:rPr lang="zh-CN" altLang="en-US" b="1" dirty="0" smtClean="0"/>
              <a:t>通过</a:t>
            </a:r>
            <a:r>
              <a:rPr lang="zh-CN" altLang="en-US" b="1" dirty="0"/>
              <a:t>一系列的选择来得到一个问题的</a:t>
            </a:r>
            <a:r>
              <a:rPr lang="zh-CN" altLang="en-US" b="1" dirty="0" smtClean="0"/>
              <a:t>解，所</a:t>
            </a:r>
            <a:r>
              <a:rPr lang="zh-CN" altLang="en-US" b="1" dirty="0"/>
              <a:t>作的每一个选择都是</a:t>
            </a:r>
            <a:r>
              <a:rPr lang="zh-CN" altLang="en-US" b="1" dirty="0" smtClean="0"/>
              <a:t>当前最优选择（局部最优），</a:t>
            </a:r>
            <a:r>
              <a:rPr lang="zh-CN" altLang="en-US" b="1" dirty="0"/>
              <a:t>即贪心</a:t>
            </a:r>
            <a:r>
              <a:rPr lang="zh-CN" altLang="en-US" b="1" dirty="0" smtClean="0"/>
              <a:t>选择（不考虑整体），并最终获得整体最优解</a:t>
            </a:r>
            <a:r>
              <a:rPr lang="zh-CN" altLang="en-US" b="1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72368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一、基本概念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b="1" dirty="0" smtClean="0"/>
              <a:t>可采用贪心策略的关键条件</a:t>
            </a:r>
            <a:endParaRPr lang="en-US" altLang="zh-CN" b="1" dirty="0" smtClean="0"/>
          </a:p>
          <a:p>
            <a:pPr lvl="1"/>
            <a:r>
              <a:rPr lang="zh-CN" altLang="en-US" sz="2400" b="1" dirty="0" smtClean="0"/>
              <a:t>最</a:t>
            </a:r>
            <a:r>
              <a:rPr lang="zh-CN" altLang="en-US" sz="2400" b="1" dirty="0"/>
              <a:t>优子结构</a:t>
            </a:r>
            <a:r>
              <a:rPr lang="zh-CN" altLang="en-US" sz="2400" b="1" dirty="0" smtClean="0"/>
              <a:t>性质</a:t>
            </a:r>
            <a:endParaRPr lang="en-US" altLang="zh-CN" sz="2400" b="1" dirty="0" smtClean="0"/>
          </a:p>
          <a:p>
            <a:pPr lvl="2"/>
            <a:r>
              <a:rPr lang="zh-CN" altLang="en-US" sz="2400" b="1" dirty="0" smtClean="0"/>
              <a:t>问题</a:t>
            </a:r>
            <a:r>
              <a:rPr lang="zh-CN" altLang="en-US" sz="2400" b="1" dirty="0"/>
              <a:t>的最优解由其子问题的最优解</a:t>
            </a:r>
            <a:r>
              <a:rPr lang="zh-CN" altLang="en-US" sz="2400" b="1" dirty="0" smtClean="0"/>
              <a:t>构成，子问题可独立求解。</a:t>
            </a:r>
            <a:endParaRPr lang="en-US" altLang="zh-CN" sz="2400" b="1" dirty="0" smtClean="0"/>
          </a:p>
          <a:p>
            <a:pPr marL="914400" lvl="2" indent="0">
              <a:buNone/>
            </a:pPr>
            <a:endParaRPr lang="en-US" altLang="zh-CN" dirty="0" smtClean="0"/>
          </a:p>
          <a:p>
            <a:pPr marL="342900" lvl="2" indent="-342900">
              <a:buFont typeface="Wingdings" pitchFamily="2" charset="2"/>
              <a:buChar char="n"/>
            </a:pPr>
            <a:r>
              <a:rPr lang="zh-CN" altLang="en-US" sz="2400" b="1" dirty="0"/>
              <a:t>贪心算法和</a:t>
            </a:r>
            <a:r>
              <a:rPr lang="zh-CN" altLang="en-US" sz="2400" b="1" dirty="0" smtClean="0"/>
              <a:t>动态规划算法都</a:t>
            </a:r>
            <a:r>
              <a:rPr lang="zh-CN" altLang="en-US" sz="2400" b="1" dirty="0"/>
              <a:t>要求问题具有最优子结构性质，但是能用动态规划算法求解的问题不一定能用</a:t>
            </a:r>
            <a:r>
              <a:rPr lang="zh-CN" altLang="en-US" sz="2400" b="1" dirty="0" smtClean="0"/>
              <a:t>贪心策略</a:t>
            </a:r>
            <a:r>
              <a:rPr lang="en-US" altLang="zh-CN" sz="2400" b="1" dirty="0" smtClean="0"/>
              <a:t>(</a:t>
            </a:r>
            <a:r>
              <a:rPr lang="zh-CN" altLang="en-US" sz="2400" b="1" dirty="0" smtClean="0"/>
              <a:t>贪心法</a:t>
            </a:r>
            <a:r>
              <a:rPr lang="en-US" altLang="zh-CN" sz="2400" b="1" dirty="0" smtClean="0"/>
              <a:t>)</a:t>
            </a:r>
            <a:r>
              <a:rPr lang="zh-CN" altLang="en-US" sz="2400" b="1" dirty="0" smtClean="0"/>
              <a:t>来求解</a:t>
            </a:r>
            <a:r>
              <a:rPr lang="en-US" altLang="zh-CN" sz="2400" b="1" dirty="0" smtClean="0"/>
              <a:t>(0-1</a:t>
            </a:r>
            <a:r>
              <a:rPr lang="zh-CN" altLang="en-US" sz="2400" b="1" dirty="0" smtClean="0"/>
              <a:t>背包问题</a:t>
            </a:r>
            <a:r>
              <a:rPr lang="en-US" altLang="zh-CN" sz="2400" b="1" dirty="0" smtClean="0"/>
              <a:t>)</a:t>
            </a:r>
            <a:r>
              <a:rPr lang="zh-CN" altLang="en-US" sz="2400" b="1" dirty="0" smtClean="0"/>
              <a:t>。</a:t>
            </a:r>
            <a:endParaRPr lang="en-US" altLang="zh-CN" sz="2400" b="1" dirty="0" smtClean="0"/>
          </a:p>
          <a:p>
            <a:pPr lvl="1"/>
            <a:r>
              <a:rPr lang="zh-CN" altLang="en-US" sz="2400" b="1" dirty="0" smtClean="0"/>
              <a:t>贪心：仅</a:t>
            </a:r>
            <a:r>
              <a:rPr lang="zh-CN" altLang="en-US" sz="2400" b="1" dirty="0"/>
              <a:t>考虑当下（局部</a:t>
            </a:r>
            <a:r>
              <a:rPr lang="zh-CN" altLang="en-US" sz="2400" b="1" dirty="0" smtClean="0"/>
              <a:t>），就做出选择。</a:t>
            </a:r>
            <a:endParaRPr lang="en-US" altLang="zh-CN" sz="2400" b="1" dirty="0" smtClean="0"/>
          </a:p>
          <a:p>
            <a:pPr lvl="1"/>
            <a:r>
              <a:rPr lang="zh-CN" altLang="en-US" sz="2400" b="1" dirty="0" smtClean="0"/>
              <a:t>动态规划：得到全局最优解之后，才回退做出选择。</a:t>
            </a:r>
            <a:endParaRPr lang="zh-CN" altLang="en-US" sz="2400" b="1" dirty="0"/>
          </a:p>
          <a:p>
            <a:pPr lvl="2"/>
            <a:endParaRPr lang="zh-CN" altLang="en-US" dirty="0"/>
          </a:p>
          <a:p>
            <a:pPr lvl="1"/>
            <a:endParaRPr lang="zh-CN" altLang="en-US" dirty="0"/>
          </a:p>
        </p:txBody>
      </p:sp>
      <p:sp>
        <p:nvSpPr>
          <p:cNvPr id="5" name="矩形标注 4"/>
          <p:cNvSpPr/>
          <p:nvPr/>
        </p:nvSpPr>
        <p:spPr>
          <a:xfrm>
            <a:off x="7536160" y="4581128"/>
            <a:ext cx="3420990" cy="429267"/>
          </a:xfrm>
          <a:prstGeom prst="wedgeRectCallout">
            <a:avLst>
              <a:gd name="adj1" fmla="val -75376"/>
              <a:gd name="adj2" fmla="val 690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rgbClr val="FF0000"/>
                </a:solidFill>
              </a:rPr>
              <a:t>慎用，要有大局观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93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8C0E1D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52B1E"/>
      </a:hlink>
      <a:folHlink>
        <a:srgbClr val="D52B1E"/>
      </a:folHlink>
    </a:clrScheme>
    <a:fontScheme name="wht自定义">
      <a:majorFont>
        <a:latin typeface="Calibri"/>
        <a:ea typeface="微软雅黑 Light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 2: Text Only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52B1E"/>
      </a:hlink>
      <a:folHlink>
        <a:srgbClr val="D52B1E"/>
      </a:folHlink>
    </a:clrScheme>
    <a:fontScheme name="wht自定义">
      <a:majorFont>
        <a:latin typeface="Calibri"/>
        <a:ea typeface="微软雅黑 Light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D52B1E"/>
    </a:hlink>
    <a:folHlink>
      <a:srgbClr val="D52B1E"/>
    </a:folHlink>
  </a:clrScheme>
</a:themeOverride>
</file>

<file path=ppt/theme/themeOverride2.xml><?xml version="1.0" encoding="utf-8"?>
<a:themeOverride xmlns:a="http://schemas.openxmlformats.org/drawingml/2006/main">
  <a:clrScheme name="Custom 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D52B1E"/>
    </a:hlink>
    <a:folHlink>
      <a:srgbClr val="D52B1E"/>
    </a:folHlink>
  </a:clrScheme>
</a:themeOverride>
</file>

<file path=ppt/theme/themeOverride3.xml><?xml version="1.0" encoding="utf-8"?>
<a:themeOverride xmlns:a="http://schemas.openxmlformats.org/drawingml/2006/main">
  <a:clrScheme name="Custom 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D52B1E"/>
    </a:hlink>
    <a:folHlink>
      <a:srgbClr val="D52B1E"/>
    </a:folHlink>
  </a:clrScheme>
</a:themeOverride>
</file>

<file path=ppt/theme/themeOverride4.xml><?xml version="1.0" encoding="utf-8"?>
<a:themeOverride xmlns:a="http://schemas.openxmlformats.org/drawingml/2006/main">
  <a:clrScheme name="Custom 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D52B1E"/>
    </a:hlink>
    <a:folHlink>
      <a:srgbClr val="D52B1E"/>
    </a:folHlink>
  </a:clrScheme>
</a:themeOverride>
</file>

<file path=ppt/theme/themeOverride5.xml><?xml version="1.0" encoding="utf-8"?>
<a:themeOverride xmlns:a="http://schemas.openxmlformats.org/drawingml/2006/main">
  <a:clrScheme name="Custom 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D52B1E"/>
    </a:hlink>
    <a:folHlink>
      <a:srgbClr val="D52B1E"/>
    </a:folHlink>
  </a:clrScheme>
</a:themeOverride>
</file>

<file path=ppt/theme/themeOverride6.xml><?xml version="1.0" encoding="utf-8"?>
<a:themeOverride xmlns:a="http://schemas.openxmlformats.org/drawingml/2006/main">
  <a:clrScheme name="Custom 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D52B1E"/>
    </a:hlink>
    <a:folHlink>
      <a:srgbClr val="D52B1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13203</TotalTime>
  <Words>4258</Words>
  <Application>Microsoft Office PowerPoint</Application>
  <PresentationFormat>宽屏</PresentationFormat>
  <Paragraphs>1037</Paragraphs>
  <Slides>64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64</vt:i4>
      </vt:variant>
    </vt:vector>
  </HeadingPairs>
  <TitlesOfParts>
    <vt:vector size="76" baseType="lpstr">
      <vt:lpstr>华文行楷</vt:lpstr>
      <vt:lpstr>华文细黑</vt:lpstr>
      <vt:lpstr>楷体_GB2312</vt:lpstr>
      <vt:lpstr>宋体</vt:lpstr>
      <vt:lpstr>微软雅黑 Light</vt:lpstr>
      <vt:lpstr>Arial</vt:lpstr>
      <vt:lpstr>Calibri</vt:lpstr>
      <vt:lpstr>Cambria Math</vt:lpstr>
      <vt:lpstr>Times New Roman</vt:lpstr>
      <vt:lpstr>Wingdings</vt:lpstr>
      <vt:lpstr>Office Theme</vt:lpstr>
      <vt:lpstr>Slide 2: Text Only</vt:lpstr>
      <vt:lpstr>计算机. 算法设计与分析基础 Computer Algorithms Design &amp; Analysis 第五章 贪心法 </vt:lpstr>
      <vt:lpstr>第五章 贪心法 </vt:lpstr>
      <vt:lpstr>一、基本概念</vt:lpstr>
      <vt:lpstr>一、基本概念</vt:lpstr>
      <vt:lpstr>一、基本概念</vt:lpstr>
      <vt:lpstr>一、基本概念</vt:lpstr>
      <vt:lpstr>一、基本概念</vt:lpstr>
      <vt:lpstr>一、基本概念</vt:lpstr>
      <vt:lpstr>一、基本概念</vt:lpstr>
      <vt:lpstr>一、基本概念</vt:lpstr>
      <vt:lpstr>一、基本概念</vt:lpstr>
      <vt:lpstr>二、活动安排问题 </vt:lpstr>
      <vt:lpstr>二、活动安排问题 </vt:lpstr>
      <vt:lpstr>二、活动安排问题 </vt:lpstr>
      <vt:lpstr>二、活动安排问题 </vt:lpstr>
      <vt:lpstr>二、活动安排问题 </vt:lpstr>
      <vt:lpstr>二、活动安排问题 </vt:lpstr>
      <vt:lpstr>二、活动安排问题 </vt:lpstr>
      <vt:lpstr>三、部分背包问题</vt:lpstr>
      <vt:lpstr>三、部分背包问题</vt:lpstr>
      <vt:lpstr>三、部分背包问题</vt:lpstr>
      <vt:lpstr>三、部分背包问题</vt:lpstr>
      <vt:lpstr>三、部分背包问题</vt:lpstr>
      <vt:lpstr>三、部分背包问题</vt:lpstr>
      <vt:lpstr>三、部分背包问题</vt:lpstr>
      <vt:lpstr>三、部分背包问题</vt:lpstr>
      <vt:lpstr>四、单源最短路径</vt:lpstr>
      <vt:lpstr>四、单源最短路径</vt:lpstr>
      <vt:lpstr>四、单源最短路径</vt:lpstr>
      <vt:lpstr>四、单源最短路径</vt:lpstr>
      <vt:lpstr>四、单源最短路径</vt:lpstr>
      <vt:lpstr>四、单源最短路径</vt:lpstr>
      <vt:lpstr>四、单源最短路径</vt:lpstr>
      <vt:lpstr>四、单源最短路径</vt:lpstr>
      <vt:lpstr>四、单源最短路径</vt:lpstr>
      <vt:lpstr>四、单源最短路径</vt:lpstr>
      <vt:lpstr>四、单源最短路径</vt:lpstr>
      <vt:lpstr>四、单源最短路径</vt:lpstr>
      <vt:lpstr>四、单源最短路径</vt:lpstr>
      <vt:lpstr>四、单源最短路径</vt:lpstr>
      <vt:lpstr>五、最优装载问题 </vt:lpstr>
      <vt:lpstr>五、最优装载问题</vt:lpstr>
      <vt:lpstr>五、最优装载问题</vt:lpstr>
      <vt:lpstr>五、最优装载问题</vt:lpstr>
      <vt:lpstr>五、最优装载问题</vt:lpstr>
      <vt:lpstr>六、最小生成树</vt:lpstr>
      <vt:lpstr>六、最小生成树</vt:lpstr>
      <vt:lpstr>六、最小生成树</vt:lpstr>
      <vt:lpstr>六、最小生成树</vt:lpstr>
      <vt:lpstr>六、最小生成树</vt:lpstr>
      <vt:lpstr>六、最小生成树</vt:lpstr>
      <vt:lpstr>六、最小生成树</vt:lpstr>
      <vt:lpstr>六、最小生成树</vt:lpstr>
      <vt:lpstr>六、最小生成树</vt:lpstr>
      <vt:lpstr>六、最小生成树</vt:lpstr>
      <vt:lpstr>七、多机调度问题* </vt:lpstr>
      <vt:lpstr>七、多机调度问题 </vt:lpstr>
      <vt:lpstr>七、多机调度问题 </vt:lpstr>
      <vt:lpstr>贪心法小结</vt:lpstr>
      <vt:lpstr>扩展内容</vt:lpstr>
      <vt:lpstr>扩展内容</vt:lpstr>
      <vt:lpstr>扩展内容</vt:lpstr>
      <vt:lpstr>作业*</vt:lpstr>
      <vt:lpstr>第五章 贪心法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wendy.gallagher</dc:creator>
  <cp:lastModifiedBy>XU</cp:lastModifiedBy>
  <cp:revision>1869</cp:revision>
  <dcterms:created xsi:type="dcterms:W3CDTF">2011-10-31T13:04:17Z</dcterms:created>
  <dcterms:modified xsi:type="dcterms:W3CDTF">2024-04-15T08:51:02Z</dcterms:modified>
</cp:coreProperties>
</file>